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24"/>
  </p:notesMasterIdLst>
  <p:sldIdLst>
    <p:sldId id="256" r:id="rId5"/>
    <p:sldId id="287" r:id="rId6"/>
    <p:sldId id="325" r:id="rId7"/>
    <p:sldId id="341" r:id="rId8"/>
    <p:sldId id="318" r:id="rId9"/>
    <p:sldId id="329" r:id="rId10"/>
    <p:sldId id="297" r:id="rId11"/>
    <p:sldId id="299" r:id="rId12"/>
    <p:sldId id="338" r:id="rId13"/>
    <p:sldId id="321" r:id="rId14"/>
    <p:sldId id="330" r:id="rId15"/>
    <p:sldId id="335" r:id="rId16"/>
    <p:sldId id="331" r:id="rId17"/>
    <p:sldId id="337" r:id="rId18"/>
    <p:sldId id="332" r:id="rId19"/>
    <p:sldId id="333" r:id="rId20"/>
    <p:sldId id="342" r:id="rId21"/>
    <p:sldId id="313" r:id="rId22"/>
    <p:sldId id="340"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Archer" initials="NA" lastIdx="5" clrIdx="0">
    <p:extLst>
      <p:ext uri="{19B8F6BF-5375-455C-9EA6-DF929625EA0E}">
        <p15:presenceInfo xmlns:p15="http://schemas.microsoft.com/office/powerpoint/2012/main" userId="S::narcher@nuffieldfoundation.org::d3a66d88-dfe3-4608-ac64-aa81b02f2115" providerId="AD"/>
      </p:ext>
    </p:extLst>
  </p:cmAuthor>
  <p:cmAuthor id="2" name="Jennifer Tomlinson" initials="JT" lastIdx="2" clrIdx="1">
    <p:extLst>
      <p:ext uri="{19B8F6BF-5375-455C-9EA6-DF929625EA0E}">
        <p15:presenceInfo xmlns:p15="http://schemas.microsoft.com/office/powerpoint/2012/main" userId="Jennifer Tomlinson" providerId="None"/>
      </p:ext>
    </p:extLst>
  </p:cmAuthor>
  <p:cmAuthor id="3" name="Helen Norman" initials="HN" lastIdx="4" clrIdx="2">
    <p:extLst>
      <p:ext uri="{19B8F6BF-5375-455C-9EA6-DF929625EA0E}">
        <p15:presenceInfo xmlns:p15="http://schemas.microsoft.com/office/powerpoint/2012/main" userId="S-1-5-21-1390067357-1993962763-725345543-73994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a:srgbClr val="CCCCFF"/>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A383CB-39D4-4CAB-8A3A-589449211C85}" v="1" dt="2024-03-05T12:55:12.985"/>
  </p1510:revLst>
</p1510:revInfo>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836" autoAdjust="0"/>
    <p:restoredTop sz="77749" autoAdjust="0"/>
  </p:normalViewPr>
  <p:slideViewPr>
    <p:cSldViewPr snapToGrid="0" showGuides="1">
      <p:cViewPr varScale="1">
        <p:scale>
          <a:sx n="49" d="100"/>
          <a:sy n="49" d="100"/>
        </p:scale>
        <p:origin x="1432" y="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e Smith" userId="S::busvrs@leeds.ac.uk::aab06bcc-abbf-4195-b38a-77f527becf8d" providerId="AD" clId="Web-{A68E58CB-EFD9-DA2D-9140-93BFF928B034}"/>
    <pc:docChg chg="addSld modSld">
      <pc:chgData name="Rose Smith" userId="S::busvrs@leeds.ac.uk::aab06bcc-abbf-4195-b38a-77f527becf8d" providerId="AD" clId="Web-{A68E58CB-EFD9-DA2D-9140-93BFF928B034}" dt="2022-06-07T16:23:47.314" v="198" actId="20577"/>
      <pc:docMkLst>
        <pc:docMk/>
      </pc:docMkLst>
      <pc:sldChg chg="modSp">
        <pc:chgData name="Rose Smith" userId="S::busvrs@leeds.ac.uk::aab06bcc-abbf-4195-b38a-77f527becf8d" providerId="AD" clId="Web-{A68E58CB-EFD9-DA2D-9140-93BFF928B034}" dt="2022-06-07T09:05:24.091" v="46" actId="20577"/>
        <pc:sldMkLst>
          <pc:docMk/>
          <pc:sldMk cId="3810901045" sldId="256"/>
        </pc:sldMkLst>
        <pc:spChg chg="mod">
          <ac:chgData name="Rose Smith" userId="S::busvrs@leeds.ac.uk::aab06bcc-abbf-4195-b38a-77f527becf8d" providerId="AD" clId="Web-{A68E58CB-EFD9-DA2D-9140-93BFF928B034}" dt="2022-06-07T09:05:24.091" v="46" actId="20577"/>
          <ac:spMkLst>
            <pc:docMk/>
            <pc:sldMk cId="3810901045" sldId="256"/>
            <ac:spMk id="2" creationId="{6562302B-7EE9-4A09-901A-242451C7C364}"/>
          </ac:spMkLst>
        </pc:spChg>
      </pc:sldChg>
      <pc:sldChg chg="modSp add replId modNotes">
        <pc:chgData name="Rose Smith" userId="S::busvrs@leeds.ac.uk::aab06bcc-abbf-4195-b38a-77f527becf8d" providerId="AD" clId="Web-{A68E58CB-EFD9-DA2D-9140-93BFF928B034}" dt="2022-06-07T16:23:47.314" v="198" actId="20577"/>
        <pc:sldMkLst>
          <pc:docMk/>
          <pc:sldMk cId="42398713" sldId="317"/>
        </pc:sldMkLst>
        <pc:spChg chg="mod">
          <ac:chgData name="Rose Smith" userId="S::busvrs@leeds.ac.uk::aab06bcc-abbf-4195-b38a-77f527becf8d" providerId="AD" clId="Web-{A68E58CB-EFD9-DA2D-9140-93BFF928B034}" dt="2022-06-07T16:12:00.298" v="54" actId="20577"/>
          <ac:spMkLst>
            <pc:docMk/>
            <pc:sldMk cId="42398713" sldId="317"/>
            <ac:spMk id="2" creationId="{00000000-0000-0000-0000-000000000000}"/>
          </ac:spMkLst>
        </pc:spChg>
        <pc:spChg chg="mod">
          <ac:chgData name="Rose Smith" userId="S::busvrs@leeds.ac.uk::aab06bcc-abbf-4195-b38a-77f527becf8d" providerId="AD" clId="Web-{A68E58CB-EFD9-DA2D-9140-93BFF928B034}" dt="2022-06-07T16:23:47.314" v="198" actId="20577"/>
          <ac:spMkLst>
            <pc:docMk/>
            <pc:sldMk cId="42398713" sldId="317"/>
            <ac:spMk id="3" creationId="{00000000-0000-0000-0000-000000000000}"/>
          </ac:spMkLst>
        </pc:spChg>
      </pc:sldChg>
    </pc:docChg>
  </pc:docChgLst>
  <pc:docChgLst>
    <pc:chgData name="Helen Norman" userId="S::bushn@leeds.ac.uk::ef8f7b87-b408-42bb-ba5a-a31cf2520463" providerId="AD" clId="Web-{831A294A-9C72-42F9-8ACD-02E47CEB26D0}"/>
    <pc:docChg chg="modSld">
      <pc:chgData name="Helen Norman" userId="S::bushn@leeds.ac.uk::ef8f7b87-b408-42bb-ba5a-a31cf2520463" providerId="AD" clId="Web-{831A294A-9C72-42F9-8ACD-02E47CEB26D0}" dt="2022-06-07T14:04:09.002" v="2"/>
      <pc:docMkLst>
        <pc:docMk/>
      </pc:docMkLst>
      <pc:sldChg chg="delCm modNotes">
        <pc:chgData name="Helen Norman" userId="S::bushn@leeds.ac.uk::ef8f7b87-b408-42bb-ba5a-a31cf2520463" providerId="AD" clId="Web-{831A294A-9C72-42F9-8ACD-02E47CEB26D0}" dt="2022-06-07T14:04:09.002" v="2"/>
        <pc:sldMkLst>
          <pc:docMk/>
          <pc:sldMk cId="3810901045" sldId="256"/>
        </pc:sldMkLst>
      </pc:sldChg>
    </pc:docChg>
  </pc:docChgLst>
  <pc:docChgLst>
    <pc:chgData name="Helen Norman" userId="ef8f7b87-b408-42bb-ba5a-a31cf2520463" providerId="ADAL" clId="{64A383CB-39D4-4CAB-8A3A-589449211C85}"/>
    <pc:docChg chg="undo custSel addSld modSld">
      <pc:chgData name="Helen Norman" userId="ef8f7b87-b408-42bb-ba5a-a31cf2520463" providerId="ADAL" clId="{64A383CB-39D4-4CAB-8A3A-589449211C85}" dt="2024-03-05T12:55:12.949" v="34" actId="20577"/>
      <pc:docMkLst>
        <pc:docMk/>
      </pc:docMkLst>
      <pc:sldChg chg="modSp new mod">
        <pc:chgData name="Helen Norman" userId="ef8f7b87-b408-42bb-ba5a-a31cf2520463" providerId="ADAL" clId="{64A383CB-39D4-4CAB-8A3A-589449211C85}" dt="2024-03-05T12:55:12.949" v="34" actId="20577"/>
        <pc:sldMkLst>
          <pc:docMk/>
          <pc:sldMk cId="863901041" sldId="342"/>
        </pc:sldMkLst>
        <pc:spChg chg="mod">
          <ac:chgData name="Helen Norman" userId="ef8f7b87-b408-42bb-ba5a-a31cf2520463" providerId="ADAL" clId="{64A383CB-39D4-4CAB-8A3A-589449211C85}" dt="2024-03-05T12:54:58.040" v="31" actId="20577"/>
          <ac:spMkLst>
            <pc:docMk/>
            <pc:sldMk cId="863901041" sldId="342"/>
            <ac:spMk id="2" creationId="{D5C53DB5-EAF8-7375-E404-E0F03DDCA0C2}"/>
          </ac:spMkLst>
        </pc:spChg>
        <pc:spChg chg="mod">
          <ac:chgData name="Helen Norman" userId="ef8f7b87-b408-42bb-ba5a-a31cf2520463" providerId="ADAL" clId="{64A383CB-39D4-4CAB-8A3A-589449211C85}" dt="2024-03-05T12:55:12.949" v="34" actId="20577"/>
          <ac:spMkLst>
            <pc:docMk/>
            <pc:sldMk cId="863901041" sldId="342"/>
            <ac:spMk id="3" creationId="{9C4B078B-528B-8AEC-6D6C-8B33D4454523}"/>
          </ac:spMkLst>
        </pc:spChg>
      </pc:sldChg>
    </pc:docChg>
  </pc:docChgLst>
  <pc:docChgLst>
    <pc:chgData name="Rose Smith" userId="S::busvrs@leeds.ac.uk::aab06bcc-abbf-4195-b38a-77f527becf8d" providerId="AD" clId="Web-{11AFDDFF-4763-ADDB-1391-E262D50DE510}"/>
    <pc:docChg chg="addSld modSld">
      <pc:chgData name="Rose Smith" userId="S::busvrs@leeds.ac.uk::aab06bcc-abbf-4195-b38a-77f527becf8d" providerId="AD" clId="Web-{11AFDDFF-4763-ADDB-1391-E262D50DE510}" dt="2022-06-08T10:06:10.600" v="107" actId="20577"/>
      <pc:docMkLst>
        <pc:docMk/>
      </pc:docMkLst>
      <pc:sldChg chg="modSp">
        <pc:chgData name="Rose Smith" userId="S::busvrs@leeds.ac.uk::aab06bcc-abbf-4195-b38a-77f527becf8d" providerId="AD" clId="Web-{11AFDDFF-4763-ADDB-1391-E262D50DE510}" dt="2022-06-08T10:06:10.600" v="107" actId="20577"/>
        <pc:sldMkLst>
          <pc:docMk/>
          <pc:sldMk cId="1428356826" sldId="298"/>
        </pc:sldMkLst>
        <pc:spChg chg="mod">
          <ac:chgData name="Rose Smith" userId="S::busvrs@leeds.ac.uk::aab06bcc-abbf-4195-b38a-77f527becf8d" providerId="AD" clId="Web-{11AFDDFF-4763-ADDB-1391-E262D50DE510}" dt="2022-06-08T10:06:10.600" v="107" actId="20577"/>
          <ac:spMkLst>
            <pc:docMk/>
            <pc:sldMk cId="1428356826" sldId="298"/>
            <ac:spMk id="3" creationId="{00000000-0000-0000-0000-000000000000}"/>
          </ac:spMkLst>
        </pc:spChg>
      </pc:sldChg>
      <pc:sldChg chg="modSp modNotes">
        <pc:chgData name="Rose Smith" userId="S::busvrs@leeds.ac.uk::aab06bcc-abbf-4195-b38a-77f527becf8d" providerId="AD" clId="Web-{11AFDDFF-4763-ADDB-1391-E262D50DE510}" dt="2022-06-08T09:18:11.866" v="106"/>
        <pc:sldMkLst>
          <pc:docMk/>
          <pc:sldMk cId="42398713" sldId="317"/>
        </pc:sldMkLst>
        <pc:spChg chg="mod">
          <ac:chgData name="Rose Smith" userId="S::busvrs@leeds.ac.uk::aab06bcc-abbf-4195-b38a-77f527becf8d" providerId="AD" clId="Web-{11AFDDFF-4763-ADDB-1391-E262D50DE510}" dt="2022-06-08T09:11:46.040" v="8" actId="20577"/>
          <ac:spMkLst>
            <pc:docMk/>
            <pc:sldMk cId="42398713" sldId="317"/>
            <ac:spMk id="3" creationId="{00000000-0000-0000-0000-000000000000}"/>
          </ac:spMkLst>
        </pc:spChg>
      </pc:sldChg>
      <pc:sldChg chg="modSp add replId modNotes">
        <pc:chgData name="Rose Smith" userId="S::busvrs@leeds.ac.uk::aab06bcc-abbf-4195-b38a-77f527becf8d" providerId="AD" clId="Web-{11AFDDFF-4763-ADDB-1391-E262D50DE510}" dt="2022-06-08T09:13:38.747" v="32"/>
        <pc:sldMkLst>
          <pc:docMk/>
          <pc:sldMk cId="1683705468" sldId="318"/>
        </pc:sldMkLst>
        <pc:spChg chg="mod">
          <ac:chgData name="Rose Smith" userId="S::busvrs@leeds.ac.uk::aab06bcc-abbf-4195-b38a-77f527becf8d" providerId="AD" clId="Web-{11AFDDFF-4763-ADDB-1391-E262D50DE510}" dt="2022-06-08T09:12:15.635" v="20" actId="20577"/>
          <ac:spMkLst>
            <pc:docMk/>
            <pc:sldMk cId="1683705468" sldId="318"/>
            <ac:spMk id="2" creationId="{00000000-0000-0000-0000-000000000000}"/>
          </ac:spMkLst>
        </pc:spChg>
        <pc:spChg chg="mod">
          <ac:chgData name="Rose Smith" userId="S::busvrs@leeds.ac.uk::aab06bcc-abbf-4195-b38a-77f527becf8d" providerId="AD" clId="Web-{11AFDDFF-4763-ADDB-1391-E262D50DE510}" dt="2022-06-08T09:13:34.012" v="31" actId="20577"/>
          <ac:spMkLst>
            <pc:docMk/>
            <pc:sldMk cId="1683705468" sldId="318"/>
            <ac:spMk id="3" creationId="{00000000-0000-0000-0000-000000000000}"/>
          </ac:spMkLst>
        </pc:spChg>
      </pc:sldChg>
    </pc:docChg>
  </pc:docChgLst>
  <pc:docChgLst>
    <pc:chgData name="Helen Norman" userId="S::bushn@leeds.ac.uk::ef8f7b87-b408-42bb-ba5a-a31cf2520463" providerId="AD" clId="Web-{1539FD1A-194D-4FAD-B01D-A0770339D9C6}"/>
    <pc:docChg chg="modSld">
      <pc:chgData name="Helen Norman" userId="S::bushn@leeds.ac.uk::ef8f7b87-b408-42bb-ba5a-a31cf2520463" providerId="AD" clId="Web-{1539FD1A-194D-4FAD-B01D-A0770339D9C6}" dt="2022-06-09T14:58:32.006" v="1"/>
      <pc:docMkLst>
        <pc:docMk/>
      </pc:docMkLst>
      <pc:sldChg chg="modNotes">
        <pc:chgData name="Helen Norman" userId="S::bushn@leeds.ac.uk::ef8f7b87-b408-42bb-ba5a-a31cf2520463" providerId="AD" clId="Web-{1539FD1A-194D-4FAD-B01D-A0770339D9C6}" dt="2022-06-09T14:58:32.006" v="1"/>
        <pc:sldMkLst>
          <pc:docMk/>
          <pc:sldMk cId="2080460235" sldId="310"/>
        </pc:sldMkLst>
      </pc:sldChg>
    </pc:docChg>
  </pc:docChgLst>
  <pc:docChgLst>
    <pc:chgData name="Jennifer Tomlinson" userId="84c5c06d-61d7-45eb-bf47-b25290353aac" providerId="ADAL" clId="{FE13907E-586A-4437-9AA8-D5395D6B17D7}"/>
    <pc:docChg chg="undo custSel addSld delSld modSld">
      <pc:chgData name="Jennifer Tomlinson" userId="84c5c06d-61d7-45eb-bf47-b25290353aac" providerId="ADAL" clId="{FE13907E-586A-4437-9AA8-D5395D6B17D7}" dt="2021-03-29T09:33:59.542" v="401"/>
      <pc:docMkLst>
        <pc:docMk/>
      </pc:docMkLst>
      <pc:sldChg chg="addCm modCm">
        <pc:chgData name="Jennifer Tomlinson" userId="84c5c06d-61d7-45eb-bf47-b25290353aac" providerId="ADAL" clId="{FE13907E-586A-4437-9AA8-D5395D6B17D7}" dt="2021-03-29T09:12:22.110" v="376"/>
        <pc:sldMkLst>
          <pc:docMk/>
          <pc:sldMk cId="2077555428" sldId="264"/>
        </pc:sldMkLst>
      </pc:sldChg>
      <pc:sldChg chg="addCm modCm">
        <pc:chgData name="Jennifer Tomlinson" userId="84c5c06d-61d7-45eb-bf47-b25290353aac" providerId="ADAL" clId="{FE13907E-586A-4437-9AA8-D5395D6B17D7}" dt="2021-03-29T09:33:59.542" v="401"/>
        <pc:sldMkLst>
          <pc:docMk/>
          <pc:sldMk cId="2092788589" sldId="273"/>
        </pc:sldMkLst>
      </pc:sldChg>
      <pc:sldChg chg="del">
        <pc:chgData name="Jennifer Tomlinson" userId="84c5c06d-61d7-45eb-bf47-b25290353aac" providerId="ADAL" clId="{FE13907E-586A-4437-9AA8-D5395D6B17D7}" dt="2021-03-27T10:44:26.983" v="0" actId="2696"/>
        <pc:sldMkLst>
          <pc:docMk/>
          <pc:sldMk cId="2047600375" sldId="280"/>
        </pc:sldMkLst>
      </pc:sldChg>
      <pc:sldChg chg="del">
        <pc:chgData name="Jennifer Tomlinson" userId="84c5c06d-61d7-45eb-bf47-b25290353aac" providerId="ADAL" clId="{FE13907E-586A-4437-9AA8-D5395D6B17D7}" dt="2021-03-27T10:44:41.429" v="1" actId="2696"/>
        <pc:sldMkLst>
          <pc:docMk/>
          <pc:sldMk cId="91127629" sldId="282"/>
        </pc:sldMkLst>
      </pc:sldChg>
      <pc:sldChg chg="modSp new mod">
        <pc:chgData name="Jennifer Tomlinson" userId="84c5c06d-61d7-45eb-bf47-b25290353aac" providerId="ADAL" clId="{FE13907E-586A-4437-9AA8-D5395D6B17D7}" dt="2021-03-29T09:19:54.972" v="396" actId="2711"/>
        <pc:sldMkLst>
          <pc:docMk/>
          <pc:sldMk cId="80032138" sldId="285"/>
        </pc:sldMkLst>
        <pc:spChg chg="mod">
          <ac:chgData name="Jennifer Tomlinson" userId="84c5c06d-61d7-45eb-bf47-b25290353aac" providerId="ADAL" clId="{FE13907E-586A-4437-9AA8-D5395D6B17D7}" dt="2021-03-29T09:19:49.274" v="395" actId="2711"/>
          <ac:spMkLst>
            <pc:docMk/>
            <pc:sldMk cId="80032138" sldId="285"/>
            <ac:spMk id="2" creationId="{3A7486A2-073B-4FAC-B992-A8D8AFE5AF02}"/>
          </ac:spMkLst>
        </pc:spChg>
        <pc:spChg chg="mod">
          <ac:chgData name="Jennifer Tomlinson" userId="84c5c06d-61d7-45eb-bf47-b25290353aac" providerId="ADAL" clId="{FE13907E-586A-4437-9AA8-D5395D6B17D7}" dt="2021-03-29T09:19:54.972" v="396" actId="2711"/>
          <ac:spMkLst>
            <pc:docMk/>
            <pc:sldMk cId="80032138" sldId="285"/>
            <ac:spMk id="3" creationId="{61EDCA89-EF3B-480C-809F-1D6167F8CC31}"/>
          </ac:spMkLst>
        </pc:spChg>
      </pc:sldChg>
      <pc:sldChg chg="modSp new mod">
        <pc:chgData name="Jennifer Tomlinson" userId="84c5c06d-61d7-45eb-bf47-b25290353aac" providerId="ADAL" clId="{FE13907E-586A-4437-9AA8-D5395D6B17D7}" dt="2021-03-29T09:20:35.901" v="399" actId="20577"/>
        <pc:sldMkLst>
          <pc:docMk/>
          <pc:sldMk cId="3129484316" sldId="286"/>
        </pc:sldMkLst>
        <pc:spChg chg="mod">
          <ac:chgData name="Jennifer Tomlinson" userId="84c5c06d-61d7-45eb-bf47-b25290353aac" providerId="ADAL" clId="{FE13907E-586A-4437-9AA8-D5395D6B17D7}" dt="2021-03-29T09:20:23.877" v="397" actId="2711"/>
          <ac:spMkLst>
            <pc:docMk/>
            <pc:sldMk cId="3129484316" sldId="286"/>
            <ac:spMk id="2" creationId="{D305313A-3ECC-4E12-8CBF-85089A677353}"/>
          </ac:spMkLst>
        </pc:spChg>
        <pc:spChg chg="mod">
          <ac:chgData name="Jennifer Tomlinson" userId="84c5c06d-61d7-45eb-bf47-b25290353aac" providerId="ADAL" clId="{FE13907E-586A-4437-9AA8-D5395D6B17D7}" dt="2021-03-29T09:20:35.901" v="399" actId="20577"/>
          <ac:spMkLst>
            <pc:docMk/>
            <pc:sldMk cId="3129484316" sldId="286"/>
            <ac:spMk id="3" creationId="{EAA68557-7E23-45C2-9189-19EDF5541350}"/>
          </ac:spMkLst>
        </pc:spChg>
      </pc:sldChg>
    </pc:docChg>
  </pc:docChgLst>
  <pc:docChgLst>
    <pc:chgData name="Helen Norman" userId="S::bushn@leeds.ac.uk::ef8f7b87-b408-42bb-ba5a-a31cf2520463" providerId="AD" clId="Web-{473B13B6-EA51-489F-988E-911EB91EB7EB}"/>
    <pc:docChg chg="modSld">
      <pc:chgData name="Helen Norman" userId="S::bushn@leeds.ac.uk::ef8f7b87-b408-42bb-ba5a-a31cf2520463" providerId="AD" clId="Web-{473B13B6-EA51-489F-988E-911EB91EB7EB}" dt="2022-06-09T20:49:38.659" v="0" actId="1076"/>
      <pc:docMkLst>
        <pc:docMk/>
      </pc:docMkLst>
      <pc:sldChg chg="modSp">
        <pc:chgData name="Helen Norman" userId="S::bushn@leeds.ac.uk::ef8f7b87-b408-42bb-ba5a-a31cf2520463" providerId="AD" clId="Web-{473B13B6-EA51-489F-988E-911EB91EB7EB}" dt="2022-06-09T20:49:38.659" v="0" actId="1076"/>
        <pc:sldMkLst>
          <pc:docMk/>
          <pc:sldMk cId="2724630966" sldId="317"/>
        </pc:sldMkLst>
        <pc:picChg chg="mod">
          <ac:chgData name="Helen Norman" userId="S::bushn@leeds.ac.uk::ef8f7b87-b408-42bb-ba5a-a31cf2520463" providerId="AD" clId="Web-{473B13B6-EA51-489F-988E-911EB91EB7EB}" dt="2022-06-09T20:49:38.659" v="0" actId="1076"/>
          <ac:picMkLst>
            <pc:docMk/>
            <pc:sldMk cId="2724630966" sldId="317"/>
            <ac:picMk id="15" creationId="{00000000-0000-0000-0000-000000000000}"/>
          </ac:picMkLst>
        </pc:picChg>
      </pc:sldChg>
    </pc:docChg>
  </pc:docChgLst>
  <pc:docChgLst>
    <pc:chgData name="Helen Norman" userId="S::bushn@leeds.ac.uk::ef8f7b87-b408-42bb-ba5a-a31cf2520463" providerId="AD" clId="Web-{1E1447CC-5D8D-424D-8354-DE5041B16880}"/>
    <pc:docChg chg="modSld">
      <pc:chgData name="Helen Norman" userId="S::bushn@leeds.ac.uk::ef8f7b87-b408-42bb-ba5a-a31cf2520463" providerId="AD" clId="Web-{1E1447CC-5D8D-424D-8354-DE5041B16880}" dt="2022-06-10T13:29:44.745" v="630"/>
      <pc:docMkLst>
        <pc:docMk/>
      </pc:docMkLst>
      <pc:sldChg chg="modNotes">
        <pc:chgData name="Helen Norman" userId="S::bushn@leeds.ac.uk::ef8f7b87-b408-42bb-ba5a-a31cf2520463" providerId="AD" clId="Web-{1E1447CC-5D8D-424D-8354-DE5041B16880}" dt="2022-06-10T12:48:21.952" v="24"/>
        <pc:sldMkLst>
          <pc:docMk/>
          <pc:sldMk cId="2401771745" sldId="301"/>
        </pc:sldMkLst>
      </pc:sldChg>
      <pc:sldChg chg="modNotes">
        <pc:chgData name="Helen Norman" userId="S::bushn@leeds.ac.uk::ef8f7b87-b408-42bb-ba5a-a31cf2520463" providerId="AD" clId="Web-{1E1447CC-5D8D-424D-8354-DE5041B16880}" dt="2022-06-10T12:56:10.989" v="386"/>
        <pc:sldMkLst>
          <pc:docMk/>
          <pc:sldMk cId="4025850415" sldId="302"/>
        </pc:sldMkLst>
      </pc:sldChg>
      <pc:sldChg chg="modSp modNotes">
        <pc:chgData name="Helen Norman" userId="S::bushn@leeds.ac.uk::ef8f7b87-b408-42bb-ba5a-a31cf2520463" providerId="AD" clId="Web-{1E1447CC-5D8D-424D-8354-DE5041B16880}" dt="2022-06-10T13:28:06.275" v="616"/>
        <pc:sldMkLst>
          <pc:docMk/>
          <pc:sldMk cId="1021037410" sldId="303"/>
        </pc:sldMkLst>
        <pc:spChg chg="mod">
          <ac:chgData name="Helen Norman" userId="S::bushn@leeds.ac.uk::ef8f7b87-b408-42bb-ba5a-a31cf2520463" providerId="AD" clId="Web-{1E1447CC-5D8D-424D-8354-DE5041B16880}" dt="2022-06-10T12:59:38.123" v="505" actId="20577"/>
          <ac:spMkLst>
            <pc:docMk/>
            <pc:sldMk cId="1021037410" sldId="303"/>
            <ac:spMk id="3" creationId="{00000000-0000-0000-0000-000000000000}"/>
          </ac:spMkLst>
        </pc:spChg>
      </pc:sldChg>
      <pc:sldChg chg="modNotes">
        <pc:chgData name="Helen Norman" userId="S::bushn@leeds.ac.uk::ef8f7b87-b408-42bb-ba5a-a31cf2520463" providerId="AD" clId="Web-{1E1447CC-5D8D-424D-8354-DE5041B16880}" dt="2022-06-10T13:29:44.745" v="630"/>
        <pc:sldMkLst>
          <pc:docMk/>
          <pc:sldMk cId="1461602403" sldId="311"/>
        </pc:sldMkLst>
      </pc:sldChg>
    </pc:docChg>
  </pc:docChgLst>
  <pc:docChgLst>
    <pc:chgData name="Helen Norman" userId="ef8f7b87-b408-42bb-ba5a-a31cf2520463" providerId="ADAL" clId="{1891186B-CBE7-4627-A8C1-A3BDCE36CCE5}"/>
    <pc:docChg chg="modSld">
      <pc:chgData name="Helen Norman" userId="ef8f7b87-b408-42bb-ba5a-a31cf2520463" providerId="ADAL" clId="{1891186B-CBE7-4627-A8C1-A3BDCE36CCE5}" dt="2023-05-16T10:50:01.473" v="0" actId="1076"/>
      <pc:docMkLst>
        <pc:docMk/>
      </pc:docMkLst>
      <pc:sldChg chg="modSp mod">
        <pc:chgData name="Helen Norman" userId="ef8f7b87-b408-42bb-ba5a-a31cf2520463" providerId="ADAL" clId="{1891186B-CBE7-4627-A8C1-A3BDCE36CCE5}" dt="2023-05-16T10:50:01.473" v="0" actId="1076"/>
        <pc:sldMkLst>
          <pc:docMk/>
          <pc:sldMk cId="3810901045" sldId="256"/>
        </pc:sldMkLst>
        <pc:spChg chg="mod">
          <ac:chgData name="Helen Norman" userId="ef8f7b87-b408-42bb-ba5a-a31cf2520463" providerId="ADAL" clId="{1891186B-CBE7-4627-A8C1-A3BDCE36CCE5}" dt="2023-05-16T10:50:01.473" v="0" actId="1076"/>
          <ac:spMkLst>
            <pc:docMk/>
            <pc:sldMk cId="3810901045" sldId="256"/>
            <ac:spMk id="2" creationId="{6562302B-7EE9-4A09-901A-242451C7C364}"/>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9673697172358474"/>
          <c:y val="5.0925925925925923E-2"/>
          <c:w val="0.58061602593793427"/>
          <c:h val="0.80745370370370373"/>
        </c:manualLayout>
      </c:layout>
      <c:barChart>
        <c:barDir val="bar"/>
        <c:grouping val="clustered"/>
        <c:varyColors val="0"/>
        <c:ser>
          <c:idx val="0"/>
          <c:order val="0"/>
          <c:tx>
            <c:strRef>
              <c:f>Sheet1!$B$5</c:f>
              <c:strCache>
                <c:ptCount val="1"/>
                <c:pt idx="0">
                  <c:v>Above 60% median</c:v>
                </c:pt>
              </c:strCache>
            </c:strRef>
          </c:tx>
          <c:spPr>
            <a:solidFill>
              <a:schemeClr val="accent1">
                <a:lumMod val="60000"/>
                <a:lumOff val="40000"/>
              </a:schemeClr>
            </a:solidFill>
            <a:ln>
              <a:noFill/>
            </a:ln>
            <a:effectLst/>
          </c:spPr>
          <c:invertIfNegative val="0"/>
          <c:cat>
            <c:strRef>
              <c:f>Sheet1!$A$6:$A$9</c:f>
              <c:strCache>
                <c:ptCount val="4"/>
                <c:pt idx="0">
                  <c:v>Low Involvement (&lt;25th %ile)</c:v>
                </c:pt>
                <c:pt idx="1">
                  <c:v>Medium Involvement (25th-50th %ile)</c:v>
                </c:pt>
                <c:pt idx="2">
                  <c:v>Medium-high Involvement (50th-75th %ile)</c:v>
                </c:pt>
                <c:pt idx="3">
                  <c:v>High Involvement (&gt;75th %ile)</c:v>
                </c:pt>
              </c:strCache>
            </c:strRef>
          </c:cat>
          <c:val>
            <c:numRef>
              <c:f>Sheet1!$B$6:$B$9</c:f>
              <c:numCache>
                <c:formatCode>General</c:formatCode>
                <c:ptCount val="4"/>
                <c:pt idx="0">
                  <c:v>22.2</c:v>
                </c:pt>
                <c:pt idx="1">
                  <c:v>23.8</c:v>
                </c:pt>
                <c:pt idx="2">
                  <c:v>26</c:v>
                </c:pt>
                <c:pt idx="3">
                  <c:v>28</c:v>
                </c:pt>
              </c:numCache>
            </c:numRef>
          </c:val>
          <c:extLst>
            <c:ext xmlns:c16="http://schemas.microsoft.com/office/drawing/2014/chart" uri="{C3380CC4-5D6E-409C-BE32-E72D297353CC}">
              <c16:uniqueId val="{00000000-C029-4B33-90A4-188718F3770C}"/>
            </c:ext>
          </c:extLst>
        </c:ser>
        <c:ser>
          <c:idx val="1"/>
          <c:order val="1"/>
          <c:tx>
            <c:strRef>
              <c:f>Sheet1!$C$5</c:f>
              <c:strCache>
                <c:ptCount val="1"/>
                <c:pt idx="0">
                  <c:v>Below 60% median (low income)</c:v>
                </c:pt>
              </c:strCache>
            </c:strRef>
          </c:tx>
          <c:spPr>
            <a:solidFill>
              <a:srgbClr val="00B050"/>
            </a:solidFill>
            <a:ln>
              <a:noFill/>
            </a:ln>
            <a:effectLst/>
          </c:spPr>
          <c:invertIfNegative val="0"/>
          <c:cat>
            <c:strRef>
              <c:f>Sheet1!$A$6:$A$9</c:f>
              <c:strCache>
                <c:ptCount val="4"/>
                <c:pt idx="0">
                  <c:v>Low Involvement (&lt;25th %ile)</c:v>
                </c:pt>
                <c:pt idx="1">
                  <c:v>Medium Involvement (25th-50th %ile)</c:v>
                </c:pt>
                <c:pt idx="2">
                  <c:v>Medium-high Involvement (50th-75th %ile)</c:v>
                </c:pt>
                <c:pt idx="3">
                  <c:v>High Involvement (&gt;75th %ile)</c:v>
                </c:pt>
              </c:strCache>
            </c:strRef>
          </c:cat>
          <c:val>
            <c:numRef>
              <c:f>Sheet1!$C$6:$C$9</c:f>
              <c:numCache>
                <c:formatCode>General</c:formatCode>
                <c:ptCount val="4"/>
                <c:pt idx="0">
                  <c:v>33.200000000000003</c:v>
                </c:pt>
                <c:pt idx="1">
                  <c:v>16.8</c:v>
                </c:pt>
                <c:pt idx="2">
                  <c:v>18.8</c:v>
                </c:pt>
                <c:pt idx="3">
                  <c:v>31.2</c:v>
                </c:pt>
              </c:numCache>
            </c:numRef>
          </c:val>
          <c:extLst>
            <c:ext xmlns:c16="http://schemas.microsoft.com/office/drawing/2014/chart" uri="{C3380CC4-5D6E-409C-BE32-E72D297353CC}">
              <c16:uniqueId val="{00000001-C029-4B33-90A4-188718F3770C}"/>
            </c:ext>
          </c:extLst>
        </c:ser>
        <c:dLbls>
          <c:showLegendKey val="0"/>
          <c:showVal val="0"/>
          <c:showCatName val="0"/>
          <c:showSerName val="0"/>
          <c:showPercent val="0"/>
          <c:showBubbleSize val="0"/>
        </c:dLbls>
        <c:gapWidth val="182"/>
        <c:axId val="451467152"/>
        <c:axId val="451469448"/>
      </c:barChart>
      <c:catAx>
        <c:axId val="45146715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51469448"/>
        <c:crosses val="autoZero"/>
        <c:auto val="1"/>
        <c:lblAlgn val="ctr"/>
        <c:lblOffset val="100"/>
        <c:noMultiLvlLbl val="0"/>
      </c:catAx>
      <c:valAx>
        <c:axId val="451469448"/>
        <c:scaling>
          <c:orientation val="minMax"/>
          <c:max val="35"/>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51467152"/>
        <c:crosses val="autoZero"/>
        <c:crossBetween val="between"/>
        <c:majorUnit val="5"/>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9184125272978848"/>
          <c:y val="1.7206342357890196E-2"/>
          <c:w val="0.58794292750708887"/>
          <c:h val="0.73577136191309422"/>
        </c:manualLayout>
      </c:layout>
      <c:barChart>
        <c:barDir val="bar"/>
        <c:grouping val="clustered"/>
        <c:varyColors val="0"/>
        <c:ser>
          <c:idx val="0"/>
          <c:order val="0"/>
          <c:tx>
            <c:strRef>
              <c:f>Sheet1!$B$17</c:f>
              <c:strCache>
                <c:ptCount val="1"/>
                <c:pt idx="0">
                  <c:v>Income above 60% median</c:v>
                </c:pt>
              </c:strCache>
            </c:strRef>
          </c:tx>
          <c:spPr>
            <a:solidFill>
              <a:schemeClr val="accent1">
                <a:lumMod val="60000"/>
                <a:lumOff val="40000"/>
              </a:schemeClr>
            </a:solidFill>
            <a:ln>
              <a:noFill/>
            </a:ln>
            <a:effectLst/>
          </c:spPr>
          <c:invertIfNegative val="0"/>
          <c:cat>
            <c:strRef>
              <c:f>Sheet1!$A$18:$A$21</c:f>
              <c:strCache>
                <c:ptCount val="4"/>
                <c:pt idx="0">
                  <c:v>Low Involvement (&lt;25th %ile)</c:v>
                </c:pt>
                <c:pt idx="1">
                  <c:v>Medium Involvement (25th-50th %ile)</c:v>
                </c:pt>
                <c:pt idx="2">
                  <c:v>Medium-high Involvement (50th-75th %ile)</c:v>
                </c:pt>
                <c:pt idx="3">
                  <c:v>High Involvement (&gt;75th %ile)</c:v>
                </c:pt>
              </c:strCache>
            </c:strRef>
          </c:cat>
          <c:val>
            <c:numRef>
              <c:f>Sheet1!$B$18:$B$21</c:f>
              <c:numCache>
                <c:formatCode>General</c:formatCode>
                <c:ptCount val="4"/>
                <c:pt idx="0">
                  <c:v>22.6</c:v>
                </c:pt>
                <c:pt idx="1">
                  <c:v>25.3</c:v>
                </c:pt>
                <c:pt idx="2">
                  <c:v>25.4</c:v>
                </c:pt>
                <c:pt idx="3">
                  <c:v>26.7</c:v>
                </c:pt>
              </c:numCache>
            </c:numRef>
          </c:val>
          <c:extLst>
            <c:ext xmlns:c16="http://schemas.microsoft.com/office/drawing/2014/chart" uri="{C3380CC4-5D6E-409C-BE32-E72D297353CC}">
              <c16:uniqueId val="{00000000-ABCC-4D52-98EF-F023733B61F4}"/>
            </c:ext>
          </c:extLst>
        </c:ser>
        <c:ser>
          <c:idx val="1"/>
          <c:order val="1"/>
          <c:tx>
            <c:strRef>
              <c:f>Sheet1!$C$17</c:f>
              <c:strCache>
                <c:ptCount val="1"/>
                <c:pt idx="0">
                  <c:v>Income below 60% median (low income)</c:v>
                </c:pt>
              </c:strCache>
            </c:strRef>
          </c:tx>
          <c:spPr>
            <a:solidFill>
              <a:srgbClr val="00B050"/>
            </a:solidFill>
            <a:ln>
              <a:solidFill>
                <a:srgbClr val="00B050"/>
              </a:solidFill>
            </a:ln>
            <a:effectLst/>
          </c:spPr>
          <c:invertIfNegative val="0"/>
          <c:cat>
            <c:strRef>
              <c:f>Sheet1!$A$18:$A$21</c:f>
              <c:strCache>
                <c:ptCount val="4"/>
                <c:pt idx="0">
                  <c:v>Low Involvement (&lt;25th %ile)</c:v>
                </c:pt>
                <c:pt idx="1">
                  <c:v>Medium Involvement (25th-50th %ile)</c:v>
                </c:pt>
                <c:pt idx="2">
                  <c:v>Medium-high Involvement (50th-75th %ile)</c:v>
                </c:pt>
                <c:pt idx="3">
                  <c:v>High Involvement (&gt;75th %ile)</c:v>
                </c:pt>
              </c:strCache>
            </c:strRef>
          </c:cat>
          <c:val>
            <c:numRef>
              <c:f>Sheet1!$C$18:$C$21</c:f>
              <c:numCache>
                <c:formatCode>General</c:formatCode>
                <c:ptCount val="4"/>
                <c:pt idx="0">
                  <c:v>34.700000000000003</c:v>
                </c:pt>
                <c:pt idx="1">
                  <c:v>20.6</c:v>
                </c:pt>
                <c:pt idx="2">
                  <c:v>20.8</c:v>
                </c:pt>
                <c:pt idx="3">
                  <c:v>23.9</c:v>
                </c:pt>
              </c:numCache>
            </c:numRef>
          </c:val>
          <c:extLst>
            <c:ext xmlns:c16="http://schemas.microsoft.com/office/drawing/2014/chart" uri="{C3380CC4-5D6E-409C-BE32-E72D297353CC}">
              <c16:uniqueId val="{00000001-ABCC-4D52-98EF-F023733B61F4}"/>
            </c:ext>
          </c:extLst>
        </c:ser>
        <c:dLbls>
          <c:showLegendKey val="0"/>
          <c:showVal val="0"/>
          <c:showCatName val="0"/>
          <c:showSerName val="0"/>
          <c:showPercent val="0"/>
          <c:showBubbleSize val="0"/>
        </c:dLbls>
        <c:gapWidth val="182"/>
        <c:axId val="455576640"/>
        <c:axId val="465175752"/>
      </c:barChart>
      <c:catAx>
        <c:axId val="45557664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65175752"/>
        <c:crosses val="autoZero"/>
        <c:auto val="1"/>
        <c:lblAlgn val="ctr"/>
        <c:lblOffset val="100"/>
        <c:noMultiLvlLbl val="0"/>
      </c:catAx>
      <c:valAx>
        <c:axId val="465175752"/>
        <c:scaling>
          <c:orientation val="minMax"/>
          <c:max val="35"/>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55576640"/>
        <c:crosses val="autoZero"/>
        <c:crossBetween val="between"/>
      </c:valAx>
      <c:spPr>
        <a:noFill/>
        <a:ln>
          <a:noFill/>
        </a:ln>
        <a:effectLst/>
      </c:spPr>
    </c:plotArea>
    <c:legend>
      <c:legendPos val="b"/>
      <c:layout>
        <c:manualLayout>
          <c:xMode val="edge"/>
          <c:yMode val="edge"/>
          <c:x val="5.6323940453103197E-2"/>
          <c:y val="0.89062369838122168"/>
          <c:w val="0.89473846820664693"/>
          <c:h val="7.9871559785269206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AE59FB-CA0B-46BE-AE32-D74F6C20F53A}" type="datetimeFigureOut">
              <a:rPr lang="en-GB" smtClean="0"/>
              <a:t>05/03/2024</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3D29B5-B654-4ECA-A416-8EF6E8EB7FEC}" type="slidenum">
              <a:rPr lang="en-GB" smtClean="0"/>
              <a:t>‹#›</a:t>
            </a:fld>
            <a:endParaRPr lang="en-GB"/>
          </a:p>
        </p:txBody>
      </p:sp>
    </p:spTree>
    <p:extLst>
      <p:ext uri="{BB962C8B-B14F-4D97-AF65-F5344CB8AC3E}">
        <p14:creationId xmlns:p14="http://schemas.microsoft.com/office/powerpoint/2010/main" val="3151810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GB" baseline="0" dirty="0">
              <a:cs typeface="+mn-cs"/>
            </a:endParaRPr>
          </a:p>
        </p:txBody>
      </p:sp>
      <p:sp>
        <p:nvSpPr>
          <p:cNvPr id="4" name="Slide Number Placeholder 3"/>
          <p:cNvSpPr>
            <a:spLocks noGrp="1"/>
          </p:cNvSpPr>
          <p:nvPr>
            <p:ph type="sldNum" sz="quarter" idx="10"/>
          </p:nvPr>
        </p:nvSpPr>
        <p:spPr/>
        <p:txBody>
          <a:bodyPr/>
          <a:lstStyle/>
          <a:p>
            <a:fld id="{453D29B5-B654-4ECA-A416-8EF6E8EB7FEC}" type="slidenum">
              <a:rPr lang="en-GB" smtClean="0"/>
              <a:t>1</a:t>
            </a:fld>
            <a:endParaRPr lang="en-GB"/>
          </a:p>
        </p:txBody>
      </p:sp>
    </p:spTree>
    <p:extLst>
      <p:ext uri="{BB962C8B-B14F-4D97-AF65-F5344CB8AC3E}">
        <p14:creationId xmlns:p14="http://schemas.microsoft.com/office/powerpoint/2010/main" val="22898319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fld id="{453D29B5-B654-4ECA-A416-8EF6E8EB7FEC}" type="slidenum">
              <a:rPr lang="en-GB" smtClean="0"/>
              <a:t>10</a:t>
            </a:fld>
            <a:endParaRPr lang="en-GB"/>
          </a:p>
        </p:txBody>
      </p:sp>
    </p:spTree>
    <p:extLst>
      <p:ext uri="{BB962C8B-B14F-4D97-AF65-F5344CB8AC3E}">
        <p14:creationId xmlns:p14="http://schemas.microsoft.com/office/powerpoint/2010/main" val="17034334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050" dirty="0"/>
          </a:p>
        </p:txBody>
      </p:sp>
      <p:sp>
        <p:nvSpPr>
          <p:cNvPr id="4" name="Slide Number Placeholder 3"/>
          <p:cNvSpPr>
            <a:spLocks noGrp="1"/>
          </p:cNvSpPr>
          <p:nvPr>
            <p:ph type="sldNum" sz="quarter" idx="10"/>
          </p:nvPr>
        </p:nvSpPr>
        <p:spPr/>
        <p:txBody>
          <a:bodyPr/>
          <a:lstStyle/>
          <a:p>
            <a:fld id="{453D29B5-B654-4ECA-A416-8EF6E8EB7FEC}" type="slidenum">
              <a:rPr lang="en-GB" smtClean="0"/>
              <a:t>11</a:t>
            </a:fld>
            <a:endParaRPr lang="en-GB"/>
          </a:p>
        </p:txBody>
      </p:sp>
    </p:spTree>
    <p:extLst>
      <p:ext uri="{BB962C8B-B14F-4D97-AF65-F5344CB8AC3E}">
        <p14:creationId xmlns:p14="http://schemas.microsoft.com/office/powerpoint/2010/main" val="1872587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53D29B5-B654-4ECA-A416-8EF6E8EB7FEC}" type="slidenum">
              <a:rPr lang="en-GB" smtClean="0"/>
              <a:t>12</a:t>
            </a:fld>
            <a:endParaRPr lang="en-GB"/>
          </a:p>
        </p:txBody>
      </p:sp>
    </p:spTree>
    <p:extLst>
      <p:ext uri="{BB962C8B-B14F-4D97-AF65-F5344CB8AC3E}">
        <p14:creationId xmlns:p14="http://schemas.microsoft.com/office/powerpoint/2010/main" val="32943680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fld id="{453D29B5-B654-4ECA-A416-8EF6E8EB7FEC}" type="slidenum">
              <a:rPr lang="en-GB" smtClean="0"/>
              <a:t>13</a:t>
            </a:fld>
            <a:endParaRPr lang="en-GB"/>
          </a:p>
        </p:txBody>
      </p:sp>
    </p:spTree>
    <p:extLst>
      <p:ext uri="{BB962C8B-B14F-4D97-AF65-F5344CB8AC3E}">
        <p14:creationId xmlns:p14="http://schemas.microsoft.com/office/powerpoint/2010/main" val="14267808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0"/>
              </a:spcBef>
              <a:spcAft>
                <a:spcPts val="300"/>
              </a:spcAft>
            </a:pPr>
            <a:endParaRPr lang="en-GB" sz="11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53D29B5-B654-4ECA-A416-8EF6E8EB7FEC}" type="slidenum">
              <a:rPr lang="en-GB" smtClean="0"/>
              <a:t>14</a:t>
            </a:fld>
            <a:endParaRPr lang="en-GB"/>
          </a:p>
        </p:txBody>
      </p:sp>
    </p:spTree>
    <p:extLst>
      <p:ext uri="{BB962C8B-B14F-4D97-AF65-F5344CB8AC3E}">
        <p14:creationId xmlns:p14="http://schemas.microsoft.com/office/powerpoint/2010/main" val="7365434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b="0" i="0"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53D29B5-B654-4ECA-A416-8EF6E8EB7FEC}" type="slidenum">
              <a:rPr lang="en-GB" smtClean="0"/>
              <a:t>15</a:t>
            </a:fld>
            <a:endParaRPr lang="en-GB"/>
          </a:p>
        </p:txBody>
      </p:sp>
    </p:spTree>
    <p:extLst>
      <p:ext uri="{BB962C8B-B14F-4D97-AF65-F5344CB8AC3E}">
        <p14:creationId xmlns:p14="http://schemas.microsoft.com/office/powerpoint/2010/main" val="23563834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b="0" dirty="0">
              <a:latin typeface="+mn-lt"/>
              <a:cs typeface="Calibri" panose="020F0502020204030204" pitchFamily="34" charset="0"/>
            </a:endParaRPr>
          </a:p>
        </p:txBody>
      </p:sp>
      <p:sp>
        <p:nvSpPr>
          <p:cNvPr id="4" name="Slide Number Placeholder 3"/>
          <p:cNvSpPr>
            <a:spLocks noGrp="1"/>
          </p:cNvSpPr>
          <p:nvPr>
            <p:ph type="sldNum" sz="quarter" idx="10"/>
          </p:nvPr>
        </p:nvSpPr>
        <p:spPr/>
        <p:txBody>
          <a:bodyPr/>
          <a:lstStyle/>
          <a:p>
            <a:fld id="{453D29B5-B654-4ECA-A416-8EF6E8EB7FEC}" type="slidenum">
              <a:rPr lang="en-GB" smtClean="0"/>
              <a:t>16</a:t>
            </a:fld>
            <a:endParaRPr lang="en-GB"/>
          </a:p>
        </p:txBody>
      </p:sp>
    </p:spTree>
    <p:extLst>
      <p:ext uri="{BB962C8B-B14F-4D97-AF65-F5344CB8AC3E}">
        <p14:creationId xmlns:p14="http://schemas.microsoft.com/office/powerpoint/2010/main" val="29714925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53D29B5-B654-4ECA-A416-8EF6E8EB7FEC}" type="slidenum">
              <a:rPr lang="en-GB" smtClean="0"/>
              <a:t>18</a:t>
            </a:fld>
            <a:endParaRPr lang="en-GB"/>
          </a:p>
        </p:txBody>
      </p:sp>
    </p:spTree>
    <p:extLst>
      <p:ext uri="{BB962C8B-B14F-4D97-AF65-F5344CB8AC3E}">
        <p14:creationId xmlns:p14="http://schemas.microsoft.com/office/powerpoint/2010/main" val="3732667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53D29B5-B654-4ECA-A416-8EF6E8EB7FEC}" type="slidenum">
              <a:rPr lang="en-GB" smtClean="0"/>
              <a:t>19</a:t>
            </a:fld>
            <a:endParaRPr lang="en-GB"/>
          </a:p>
        </p:txBody>
      </p:sp>
    </p:spTree>
    <p:extLst>
      <p:ext uri="{BB962C8B-B14F-4D97-AF65-F5344CB8AC3E}">
        <p14:creationId xmlns:p14="http://schemas.microsoft.com/office/powerpoint/2010/main" val="18068982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GB" dirty="0"/>
          </a:p>
        </p:txBody>
      </p:sp>
      <p:sp>
        <p:nvSpPr>
          <p:cNvPr id="4" name="Slide Number Placeholder 3"/>
          <p:cNvSpPr>
            <a:spLocks noGrp="1"/>
          </p:cNvSpPr>
          <p:nvPr>
            <p:ph type="sldNum" sz="quarter" idx="10"/>
          </p:nvPr>
        </p:nvSpPr>
        <p:spPr/>
        <p:txBody>
          <a:bodyPr/>
          <a:lstStyle/>
          <a:p>
            <a:fld id="{453D29B5-B654-4ECA-A416-8EF6E8EB7FEC}" type="slidenum">
              <a:rPr lang="en-GB" smtClean="0"/>
              <a:t>2</a:t>
            </a:fld>
            <a:endParaRPr lang="en-GB"/>
          </a:p>
        </p:txBody>
      </p:sp>
    </p:spTree>
    <p:extLst>
      <p:ext uri="{BB962C8B-B14F-4D97-AF65-F5344CB8AC3E}">
        <p14:creationId xmlns:p14="http://schemas.microsoft.com/office/powerpoint/2010/main" val="16786987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453D29B5-B654-4ECA-A416-8EF6E8EB7FEC}" type="slidenum">
              <a:rPr lang="en-GB" smtClean="0"/>
              <a:t>3</a:t>
            </a:fld>
            <a:endParaRPr lang="en-GB"/>
          </a:p>
        </p:txBody>
      </p:sp>
    </p:spTree>
    <p:extLst>
      <p:ext uri="{BB962C8B-B14F-4D97-AF65-F5344CB8AC3E}">
        <p14:creationId xmlns:p14="http://schemas.microsoft.com/office/powerpoint/2010/main" val="17819904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100" b="0" i="0" u="none" strike="noStrike" kern="1200" baseline="0" dirty="0">
              <a:solidFill>
                <a:schemeClr val="tx1"/>
              </a:solidFill>
              <a:latin typeface="Calibri" panose="020F0502020204030204" pitchFamily="34" charset="0"/>
              <a:ea typeface="+mn-ea"/>
              <a:cs typeface="Calibri" panose="020F0502020204030204" pitchFamily="34" charset="0"/>
            </a:endParaRPr>
          </a:p>
        </p:txBody>
      </p:sp>
      <p:sp>
        <p:nvSpPr>
          <p:cNvPr id="4" name="Slide Number Placeholder 3"/>
          <p:cNvSpPr>
            <a:spLocks noGrp="1"/>
          </p:cNvSpPr>
          <p:nvPr>
            <p:ph type="sldNum" sz="quarter" idx="10"/>
          </p:nvPr>
        </p:nvSpPr>
        <p:spPr/>
        <p:txBody>
          <a:bodyPr/>
          <a:lstStyle/>
          <a:p>
            <a:fld id="{453D29B5-B654-4ECA-A416-8EF6E8EB7FEC}" type="slidenum">
              <a:rPr lang="en-GB" smtClean="0"/>
              <a:t>4</a:t>
            </a:fld>
            <a:endParaRPr lang="en-GB"/>
          </a:p>
        </p:txBody>
      </p:sp>
    </p:spTree>
    <p:extLst>
      <p:ext uri="{BB962C8B-B14F-4D97-AF65-F5344CB8AC3E}">
        <p14:creationId xmlns:p14="http://schemas.microsoft.com/office/powerpoint/2010/main" val="2940990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fld id="{453D29B5-B654-4ECA-A416-8EF6E8EB7FEC}" type="slidenum">
              <a:rPr lang="en-GB" smtClean="0"/>
              <a:t>5</a:t>
            </a:fld>
            <a:endParaRPr lang="en-GB"/>
          </a:p>
        </p:txBody>
      </p:sp>
    </p:spTree>
    <p:extLst>
      <p:ext uri="{BB962C8B-B14F-4D97-AF65-F5344CB8AC3E}">
        <p14:creationId xmlns:p14="http://schemas.microsoft.com/office/powerpoint/2010/main" val="7950751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lang="en-US" sz="1200" b="0" i="0"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53D29B5-B654-4ECA-A416-8EF6E8EB7FEC}" type="slidenum">
              <a:rPr lang="en-GB" smtClean="0"/>
              <a:t>6</a:t>
            </a:fld>
            <a:endParaRPr lang="en-GB"/>
          </a:p>
        </p:txBody>
      </p:sp>
    </p:spTree>
    <p:extLst>
      <p:ext uri="{BB962C8B-B14F-4D97-AF65-F5344CB8AC3E}">
        <p14:creationId xmlns:p14="http://schemas.microsoft.com/office/powerpoint/2010/main" val="37339833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4C7F497-F882-4766-8042-535CF9123A19}" type="slidenum">
              <a:rPr lang="en-GB" smtClean="0"/>
              <a:pPr/>
              <a:t>7</a:t>
            </a:fld>
            <a:endParaRPr lang="en-GB"/>
          </a:p>
        </p:txBody>
      </p:sp>
    </p:spTree>
    <p:extLst>
      <p:ext uri="{BB962C8B-B14F-4D97-AF65-F5344CB8AC3E}">
        <p14:creationId xmlns:p14="http://schemas.microsoft.com/office/powerpoint/2010/main" val="35749826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fld id="{453D29B5-B654-4ECA-A416-8EF6E8EB7FEC}" type="slidenum">
              <a:rPr lang="en-GB" smtClean="0"/>
              <a:t>8</a:t>
            </a:fld>
            <a:endParaRPr lang="en-GB"/>
          </a:p>
        </p:txBody>
      </p:sp>
    </p:spTree>
    <p:extLst>
      <p:ext uri="{BB962C8B-B14F-4D97-AF65-F5344CB8AC3E}">
        <p14:creationId xmlns:p14="http://schemas.microsoft.com/office/powerpoint/2010/main" val="8126755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453D29B5-B654-4ECA-A416-8EF6E8EB7FEC}" type="slidenum">
              <a:rPr lang="en-GB" smtClean="0"/>
              <a:t>9</a:t>
            </a:fld>
            <a:endParaRPr lang="en-GB"/>
          </a:p>
        </p:txBody>
      </p:sp>
    </p:spTree>
    <p:extLst>
      <p:ext uri="{BB962C8B-B14F-4D97-AF65-F5344CB8AC3E}">
        <p14:creationId xmlns:p14="http://schemas.microsoft.com/office/powerpoint/2010/main" val="22622336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2" name="Picture 14" descr="multicolour.eps">
            <a:extLst>
              <a:ext uri="{FF2B5EF4-FFF2-40B4-BE49-F238E27FC236}">
                <a16:creationId xmlns:a16="http://schemas.microsoft.com/office/drawing/2014/main" id="{5221150B-CF34-4C49-9EBD-C81298C69387}"/>
              </a:ext>
            </a:extLst>
          </p:cNvPr>
          <p:cNvPicPr>
            <a:picLocks noChangeAspect="1"/>
          </p:cNvPicPr>
          <p:nvPr userDrawn="1"/>
        </p:nvPicPr>
        <p:blipFill>
          <a:blip r:embed="rId2">
            <a:extLst>
              <a:ext uri="{28A0092B-C50C-407E-A947-70E740481C1C}">
                <a14:useLocalDpi xmlns:a14="http://schemas.microsoft.com/office/drawing/2010/main"/>
              </a:ext>
            </a:extLst>
          </a:blip>
          <a:srcRect/>
          <a:stretch>
            <a:fillRect/>
          </a:stretch>
        </p:blipFill>
        <p:spPr bwMode="auto">
          <a:xfrm>
            <a:off x="0" y="3526711"/>
            <a:ext cx="9158032" cy="28781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323850" y="1568358"/>
            <a:ext cx="6615800" cy="2880000"/>
          </a:xfrm>
        </p:spPr>
        <p:txBody>
          <a:bodyPr anchor="t" anchorCtr="0"/>
          <a:lstStyle>
            <a:lvl1pPr algn="l">
              <a:defRPr sz="4400"/>
            </a:lvl1pPr>
          </a:lstStyle>
          <a:p>
            <a:r>
              <a:rPr lang="en-US" dirty="0"/>
              <a:t>Click to edit Master title style</a:t>
            </a:r>
          </a:p>
        </p:txBody>
      </p:sp>
      <p:pic>
        <p:nvPicPr>
          <p:cNvPr id="9" name="Picture 8" descr="UoL_Logo.eps">
            <a:extLst>
              <a:ext uri="{FF2B5EF4-FFF2-40B4-BE49-F238E27FC236}">
                <a16:creationId xmlns:a16="http://schemas.microsoft.com/office/drawing/2014/main" id="{5B75023E-FC4B-454C-89AA-4A06AB0B051A}"/>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939650" y="393128"/>
            <a:ext cx="1897356" cy="541638"/>
          </a:xfrm>
          <a:prstGeom prst="rect">
            <a:avLst/>
          </a:prstGeom>
        </p:spPr>
      </p:pic>
      <p:cxnSp>
        <p:nvCxnSpPr>
          <p:cNvPr id="10" name="Straight Connector 9">
            <a:extLst>
              <a:ext uri="{FF2B5EF4-FFF2-40B4-BE49-F238E27FC236}">
                <a16:creationId xmlns:a16="http://schemas.microsoft.com/office/drawing/2014/main" id="{53123C96-9F2B-410C-B59E-E9C96C5CAB96}"/>
              </a:ext>
            </a:extLst>
          </p:cNvPr>
          <p:cNvCxnSpPr>
            <a:cxnSpLocks/>
          </p:cNvCxnSpPr>
          <p:nvPr userDrawn="1"/>
        </p:nvCxnSpPr>
        <p:spPr>
          <a:xfrm>
            <a:off x="338722" y="1066791"/>
            <a:ext cx="8481428"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57545325-A9FA-4284-AD37-86FC88CA36FB}"/>
              </a:ext>
            </a:extLst>
          </p:cNvPr>
          <p:cNvSpPr txBox="1"/>
          <p:nvPr userDrawn="1"/>
        </p:nvSpPr>
        <p:spPr>
          <a:xfrm>
            <a:off x="323849" y="732572"/>
            <a:ext cx="4609181" cy="246221"/>
          </a:xfrm>
          <a:prstGeom prst="rect">
            <a:avLst/>
          </a:prstGeom>
          <a:noFill/>
        </p:spPr>
        <p:txBody>
          <a:bodyPr wrap="square" lIns="0" tIns="0" rIns="0" bIns="0" rtlCol="0">
            <a:spAutoFit/>
          </a:bodyPr>
          <a:lstStyle/>
          <a:p>
            <a:pPr algn="l"/>
            <a:r>
              <a:rPr lang="en-US" sz="1600" b="1" dirty="0">
                <a:latin typeface="Arial"/>
                <a:cs typeface="Arial"/>
              </a:rPr>
              <a:t>Leeds University Business</a:t>
            </a:r>
            <a:r>
              <a:rPr lang="en-US" sz="1600" b="1" baseline="0" dirty="0">
                <a:latin typeface="Arial"/>
                <a:cs typeface="Arial"/>
              </a:rPr>
              <a:t> School</a:t>
            </a:r>
            <a:endParaRPr lang="en-US" sz="1600" b="1" dirty="0">
              <a:latin typeface="Arial"/>
              <a:cs typeface="Arial"/>
            </a:endParaRPr>
          </a:p>
        </p:txBody>
      </p:sp>
      <p:pic>
        <p:nvPicPr>
          <p:cNvPr id="3" name="Picture 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23849" y="6045183"/>
            <a:ext cx="2801118" cy="359665"/>
          </a:xfrm>
          <a:prstGeom prst="rect">
            <a:avLst/>
          </a:prstGeom>
        </p:spPr>
      </p:pic>
    </p:spTree>
    <p:extLst>
      <p:ext uri="{BB962C8B-B14F-4D97-AF65-F5344CB8AC3E}">
        <p14:creationId xmlns:p14="http://schemas.microsoft.com/office/powerpoint/2010/main" val="1912152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89090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19283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636150" y="1295400"/>
            <a:ext cx="5184000" cy="4248000"/>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ext Placeholder 3"/>
          <p:cNvSpPr>
            <a:spLocks noGrp="1"/>
          </p:cNvSpPr>
          <p:nvPr>
            <p:ph type="body" sz="half" idx="2"/>
          </p:nvPr>
        </p:nvSpPr>
        <p:spPr>
          <a:xfrm>
            <a:off x="323849" y="1295522"/>
            <a:ext cx="3135313" cy="425596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Edit Master text styles</a:t>
            </a:r>
          </a:p>
        </p:txBody>
      </p:sp>
      <p:sp>
        <p:nvSpPr>
          <p:cNvPr id="6" name="Title 1">
            <a:extLst>
              <a:ext uri="{FF2B5EF4-FFF2-40B4-BE49-F238E27FC236}">
                <a16:creationId xmlns:a16="http://schemas.microsoft.com/office/drawing/2014/main" id="{3875BA27-E37C-450B-ADF5-4666D4AA9C4D}"/>
              </a:ext>
            </a:extLst>
          </p:cNvPr>
          <p:cNvSpPr>
            <a:spLocks noGrp="1"/>
          </p:cNvSpPr>
          <p:nvPr>
            <p:ph type="title"/>
          </p:nvPr>
        </p:nvSpPr>
        <p:spPr>
          <a:xfrm>
            <a:off x="315228" y="216000"/>
            <a:ext cx="6452772" cy="792000"/>
          </a:xfrm>
        </p:spPr>
        <p:txBody>
          <a:bodyPr/>
          <a:lstStyle/>
          <a:p>
            <a:r>
              <a:rPr lang="en-US"/>
              <a:t>Click to edit Master title style</a:t>
            </a:r>
            <a:endParaRPr lang="en-US" dirty="0"/>
          </a:p>
        </p:txBody>
      </p:sp>
    </p:spTree>
    <p:extLst>
      <p:ext uri="{BB962C8B-B14F-4D97-AF65-F5344CB8AC3E}">
        <p14:creationId xmlns:p14="http://schemas.microsoft.com/office/powerpoint/2010/main" val="10415629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2000" y="4911305"/>
            <a:ext cx="6480000" cy="405480"/>
          </a:xfrm>
        </p:spPr>
        <p:txBody>
          <a:bodyPr anchor="b"/>
          <a:lstStyle>
            <a:lvl1pPr algn="l">
              <a:defRPr sz="1800" b="1"/>
            </a:lvl1pPr>
          </a:lstStyle>
          <a:p>
            <a:r>
              <a:rPr lang="en-US" dirty="0"/>
              <a:t>Click to edit Master title style</a:t>
            </a:r>
            <a:endParaRPr lang="en-GB" dirty="0"/>
          </a:p>
        </p:txBody>
      </p:sp>
      <p:sp>
        <p:nvSpPr>
          <p:cNvPr id="3" name="Picture Placeholder 2"/>
          <p:cNvSpPr>
            <a:spLocks noGrp="1"/>
          </p:cNvSpPr>
          <p:nvPr>
            <p:ph type="pic" idx="1"/>
          </p:nvPr>
        </p:nvSpPr>
        <p:spPr>
          <a:xfrm>
            <a:off x="1332000" y="1311305"/>
            <a:ext cx="6480000" cy="3600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332000" y="5375153"/>
            <a:ext cx="6480000" cy="217487"/>
          </a:xfrm>
        </p:spPr>
        <p:txBody>
          <a:bodyPr/>
          <a:lstStyle>
            <a:lvl1pPr marL="0" indent="0">
              <a:buNone/>
              <a:defRPr sz="14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Edit Master text styles</a:t>
            </a:r>
          </a:p>
        </p:txBody>
      </p:sp>
    </p:spTree>
    <p:extLst>
      <p:ext uri="{BB962C8B-B14F-4D97-AF65-F5344CB8AC3E}">
        <p14:creationId xmlns:p14="http://schemas.microsoft.com/office/powerpoint/2010/main" val="12682708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Image Grid">
    <p:spTree>
      <p:nvGrpSpPr>
        <p:cNvPr id="1" name=""/>
        <p:cNvGrpSpPr/>
        <p:nvPr/>
      </p:nvGrpSpPr>
      <p:grpSpPr>
        <a:xfrm>
          <a:off x="0" y="0"/>
          <a:ext cx="0" cy="0"/>
          <a:chOff x="0" y="0"/>
          <a:chExt cx="0" cy="0"/>
        </a:xfrm>
      </p:grpSpPr>
      <p:sp>
        <p:nvSpPr>
          <p:cNvPr id="12" name="Picture Placeholder 11"/>
          <p:cNvSpPr>
            <a:spLocks noGrp="1"/>
          </p:cNvSpPr>
          <p:nvPr>
            <p:ph type="pic" sz="quarter" idx="10"/>
          </p:nvPr>
        </p:nvSpPr>
        <p:spPr>
          <a:xfrm>
            <a:off x="323850" y="1295400"/>
            <a:ext cx="3060000" cy="4248000"/>
          </a:xfrm>
          <a:prstGeom prst="rect">
            <a:avLst/>
          </a:prstGeom>
        </p:spPr>
        <p:txBody>
          <a:bodyPr vert="horz"/>
          <a:lstStyle>
            <a:lvl1pPr>
              <a:defRPr sz="1600"/>
            </a:lvl1pPr>
          </a:lstStyle>
          <a:p>
            <a:r>
              <a:rPr lang="en-US"/>
              <a:t>Click icon to add picture</a:t>
            </a:r>
            <a:endParaRPr lang="en-US" dirty="0"/>
          </a:p>
        </p:txBody>
      </p:sp>
      <p:sp>
        <p:nvSpPr>
          <p:cNvPr id="13" name="Picture Placeholder 11"/>
          <p:cNvSpPr>
            <a:spLocks noGrp="1"/>
          </p:cNvSpPr>
          <p:nvPr>
            <p:ph type="pic" sz="quarter" idx="11"/>
          </p:nvPr>
        </p:nvSpPr>
        <p:spPr>
          <a:xfrm>
            <a:off x="3582297" y="1295400"/>
            <a:ext cx="2519703" cy="2034000"/>
          </a:xfrm>
          <a:prstGeom prst="rect">
            <a:avLst/>
          </a:prstGeom>
        </p:spPr>
        <p:txBody>
          <a:bodyPr vert="horz"/>
          <a:lstStyle>
            <a:lvl1pPr>
              <a:defRPr sz="1600"/>
            </a:lvl1pPr>
          </a:lstStyle>
          <a:p>
            <a:r>
              <a:rPr lang="en-US" dirty="0"/>
              <a:t>Click icon to add picture</a:t>
            </a:r>
          </a:p>
        </p:txBody>
      </p:sp>
      <p:sp>
        <p:nvSpPr>
          <p:cNvPr id="14" name="Picture Placeholder 11"/>
          <p:cNvSpPr>
            <a:spLocks noGrp="1"/>
          </p:cNvSpPr>
          <p:nvPr>
            <p:ph type="pic" sz="quarter" idx="12"/>
          </p:nvPr>
        </p:nvSpPr>
        <p:spPr>
          <a:xfrm>
            <a:off x="3582297" y="3509400"/>
            <a:ext cx="2519703" cy="2034000"/>
          </a:xfrm>
          <a:prstGeom prst="rect">
            <a:avLst/>
          </a:prstGeom>
        </p:spPr>
        <p:txBody>
          <a:bodyPr vert="horz"/>
          <a:lstStyle>
            <a:lvl1pPr>
              <a:defRPr sz="1600"/>
            </a:lvl1pPr>
          </a:lstStyle>
          <a:p>
            <a:r>
              <a:rPr lang="en-US" dirty="0"/>
              <a:t>Click icon to add picture</a:t>
            </a:r>
          </a:p>
        </p:txBody>
      </p:sp>
      <p:sp>
        <p:nvSpPr>
          <p:cNvPr id="17" name="Picture Placeholder 11"/>
          <p:cNvSpPr>
            <a:spLocks noGrp="1"/>
          </p:cNvSpPr>
          <p:nvPr>
            <p:ph type="pic" sz="quarter" idx="13"/>
          </p:nvPr>
        </p:nvSpPr>
        <p:spPr>
          <a:xfrm>
            <a:off x="6300447" y="1295400"/>
            <a:ext cx="2519703" cy="2034000"/>
          </a:xfrm>
          <a:prstGeom prst="rect">
            <a:avLst/>
          </a:prstGeom>
        </p:spPr>
        <p:txBody>
          <a:bodyPr vert="horz"/>
          <a:lstStyle>
            <a:lvl1pPr>
              <a:defRPr sz="1600"/>
            </a:lvl1pPr>
          </a:lstStyle>
          <a:p>
            <a:r>
              <a:rPr lang="en-US" dirty="0"/>
              <a:t>Click icon to add picture</a:t>
            </a:r>
          </a:p>
        </p:txBody>
      </p:sp>
      <p:sp>
        <p:nvSpPr>
          <p:cNvPr id="18" name="Picture Placeholder 11"/>
          <p:cNvSpPr>
            <a:spLocks noGrp="1"/>
          </p:cNvSpPr>
          <p:nvPr>
            <p:ph type="pic" sz="quarter" idx="14"/>
          </p:nvPr>
        </p:nvSpPr>
        <p:spPr>
          <a:xfrm>
            <a:off x="6300447" y="3509400"/>
            <a:ext cx="2519703" cy="2034000"/>
          </a:xfrm>
          <a:prstGeom prst="rect">
            <a:avLst/>
          </a:prstGeom>
        </p:spPr>
        <p:txBody>
          <a:bodyPr vert="horz"/>
          <a:lstStyle>
            <a:lvl1pPr>
              <a:defRPr sz="1600"/>
            </a:lvl1pPr>
          </a:lstStyle>
          <a:p>
            <a:r>
              <a:rPr lang="en-US" dirty="0"/>
              <a:t>Click icon to add picture</a:t>
            </a:r>
          </a:p>
        </p:txBody>
      </p:sp>
      <p:sp>
        <p:nvSpPr>
          <p:cNvPr id="10" name="Title 1">
            <a:extLst>
              <a:ext uri="{FF2B5EF4-FFF2-40B4-BE49-F238E27FC236}">
                <a16:creationId xmlns:a16="http://schemas.microsoft.com/office/drawing/2014/main" id="{0ED7E14C-99C3-4D6C-BA11-EF45EF24798F}"/>
              </a:ext>
            </a:extLst>
          </p:cNvPr>
          <p:cNvSpPr>
            <a:spLocks noGrp="1"/>
          </p:cNvSpPr>
          <p:nvPr>
            <p:ph type="title"/>
          </p:nvPr>
        </p:nvSpPr>
        <p:spPr>
          <a:xfrm>
            <a:off x="288000" y="217283"/>
            <a:ext cx="6393458" cy="787649"/>
          </a:xfrm>
        </p:spPr>
        <p:txBody>
          <a:bodyPr/>
          <a:lstStyle/>
          <a:p>
            <a:r>
              <a:rPr lang="en-US"/>
              <a:t>Click to edit Master title style</a:t>
            </a:r>
            <a:endParaRPr lang="en-GB" dirty="0"/>
          </a:p>
        </p:txBody>
      </p:sp>
    </p:spTree>
    <p:extLst>
      <p:ext uri="{BB962C8B-B14F-4D97-AF65-F5344CB8AC3E}">
        <p14:creationId xmlns:p14="http://schemas.microsoft.com/office/powerpoint/2010/main" val="24781925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mage Stat">
    <p:spTree>
      <p:nvGrpSpPr>
        <p:cNvPr id="1" name=""/>
        <p:cNvGrpSpPr/>
        <p:nvPr/>
      </p:nvGrpSpPr>
      <p:grpSpPr>
        <a:xfrm>
          <a:off x="0" y="0"/>
          <a:ext cx="0" cy="0"/>
          <a:chOff x="0" y="0"/>
          <a:chExt cx="0" cy="0"/>
        </a:xfrm>
      </p:grpSpPr>
      <p:pic>
        <p:nvPicPr>
          <p:cNvPr id="13" name="Picture 12" descr="171116-1837- 107_TESTEDIT.jpg">
            <a:extLst>
              <a:ext uri="{FF2B5EF4-FFF2-40B4-BE49-F238E27FC236}">
                <a16:creationId xmlns:a16="http://schemas.microsoft.com/office/drawing/2014/main" id="{867BB8C0-6EF1-434B-B9E1-986E5DFF53B1}"/>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9144000" cy="6858000"/>
          </a:xfrm>
          <a:prstGeom prst="rect">
            <a:avLst/>
          </a:prstGeom>
        </p:spPr>
      </p:pic>
      <p:sp>
        <p:nvSpPr>
          <p:cNvPr id="14" name="Rectangle 13">
            <a:extLst>
              <a:ext uri="{FF2B5EF4-FFF2-40B4-BE49-F238E27FC236}">
                <a16:creationId xmlns:a16="http://schemas.microsoft.com/office/drawing/2014/main" id="{B4BA38EF-CCEA-4694-AAD5-10D5479D440C}"/>
              </a:ext>
            </a:extLst>
          </p:cNvPr>
          <p:cNvSpPr/>
          <p:nvPr userDrawn="1"/>
        </p:nvSpPr>
        <p:spPr>
          <a:xfrm>
            <a:off x="0" y="0"/>
            <a:ext cx="3075214" cy="6858000"/>
          </a:xfrm>
          <a:prstGeom prst="rect">
            <a:avLst/>
          </a:prstGeom>
          <a:solidFill>
            <a:schemeClr val="accent2">
              <a:alpha val="7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9E21DA98-710A-415B-A4CD-171B837D2058}"/>
              </a:ext>
            </a:extLst>
          </p:cNvPr>
          <p:cNvSpPr txBox="1"/>
          <p:nvPr userDrawn="1"/>
        </p:nvSpPr>
        <p:spPr>
          <a:xfrm>
            <a:off x="289475" y="804897"/>
            <a:ext cx="1514928" cy="677108"/>
          </a:xfrm>
          <a:prstGeom prst="rect">
            <a:avLst/>
          </a:prstGeom>
          <a:noFill/>
        </p:spPr>
        <p:txBody>
          <a:bodyPr wrap="square" lIns="0" tIns="0" rIns="0" bIns="0" rtlCol="0">
            <a:spAutoFit/>
          </a:bodyPr>
          <a:lstStyle/>
          <a:p>
            <a:r>
              <a:rPr lang="en-US" sz="4400" b="1" dirty="0">
                <a:solidFill>
                  <a:srgbClr val="FFFFFF"/>
                </a:solidFill>
                <a:latin typeface="Arial"/>
                <a:cs typeface="Arial"/>
              </a:rPr>
              <a:t>No.</a:t>
            </a:r>
          </a:p>
        </p:txBody>
      </p:sp>
      <p:sp>
        <p:nvSpPr>
          <p:cNvPr id="16" name="TextBox 15">
            <a:extLst>
              <a:ext uri="{FF2B5EF4-FFF2-40B4-BE49-F238E27FC236}">
                <a16:creationId xmlns:a16="http://schemas.microsoft.com/office/drawing/2014/main" id="{3C8A5DF6-AC20-4B18-8C5F-1D14032D73B6}"/>
              </a:ext>
            </a:extLst>
          </p:cNvPr>
          <p:cNvSpPr txBox="1"/>
          <p:nvPr userDrawn="1"/>
        </p:nvSpPr>
        <p:spPr>
          <a:xfrm>
            <a:off x="314540" y="1543880"/>
            <a:ext cx="2412999" cy="2423740"/>
          </a:xfrm>
          <a:prstGeom prst="rect">
            <a:avLst/>
          </a:prstGeom>
          <a:noFill/>
        </p:spPr>
        <p:txBody>
          <a:bodyPr wrap="square" lIns="0" tIns="0" rIns="0" bIns="0" rtlCol="0">
            <a:spAutoFit/>
          </a:bodyPr>
          <a:lstStyle/>
          <a:p>
            <a:r>
              <a:rPr lang="en-US" sz="2100" b="0" dirty="0">
                <a:solidFill>
                  <a:srgbClr val="FFFFFF"/>
                </a:solidFill>
                <a:latin typeface="Arial"/>
                <a:cs typeface="Arial"/>
              </a:rPr>
              <a:t>Click ‘View’, </a:t>
            </a:r>
          </a:p>
          <a:p>
            <a:r>
              <a:rPr lang="en-US" sz="2100" b="0" dirty="0">
                <a:solidFill>
                  <a:srgbClr val="FFFFFF"/>
                </a:solidFill>
                <a:latin typeface="Arial"/>
                <a:cs typeface="Arial"/>
              </a:rPr>
              <a:t>‘Slide Master’</a:t>
            </a:r>
            <a:r>
              <a:rPr lang="en-US" sz="2100" b="0" baseline="0" dirty="0">
                <a:solidFill>
                  <a:srgbClr val="FFFFFF"/>
                </a:solidFill>
                <a:latin typeface="Arial"/>
                <a:cs typeface="Arial"/>
              </a:rPr>
              <a:t> and edit the content </a:t>
            </a:r>
          </a:p>
          <a:p>
            <a:r>
              <a:rPr lang="en-US" sz="2100" b="0" baseline="0" dirty="0">
                <a:solidFill>
                  <a:srgbClr val="FFFFFF"/>
                </a:solidFill>
                <a:latin typeface="Arial"/>
                <a:cs typeface="Arial"/>
              </a:rPr>
              <a:t>of this slide</a:t>
            </a:r>
            <a:r>
              <a:rPr lang="en-US" sz="2100" b="0" dirty="0">
                <a:solidFill>
                  <a:srgbClr val="FFFFFF"/>
                </a:solidFill>
                <a:latin typeface="Arial"/>
                <a:cs typeface="Arial"/>
              </a:rPr>
              <a:t> </a:t>
            </a:r>
            <a:endParaRPr lang="en-US" sz="2100" b="0" baseline="0" dirty="0">
              <a:solidFill>
                <a:srgbClr val="FFFFFF"/>
              </a:solidFill>
              <a:latin typeface="Arial"/>
              <a:cs typeface="Arial"/>
            </a:endParaRPr>
          </a:p>
          <a:p>
            <a:pPr>
              <a:lnSpc>
                <a:spcPct val="50000"/>
              </a:lnSpc>
            </a:pPr>
            <a:endParaRPr lang="en-US" sz="2100" b="0" baseline="0" dirty="0">
              <a:solidFill>
                <a:srgbClr val="FFFFFF"/>
              </a:solidFill>
              <a:latin typeface="Arial"/>
              <a:cs typeface="Arial"/>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800" b="0" dirty="0">
                <a:solidFill>
                  <a:srgbClr val="FFFFFF"/>
                </a:solidFill>
                <a:latin typeface="Arial"/>
                <a:cs typeface="Arial"/>
              </a:rPr>
              <a:t>Before</a:t>
            </a:r>
            <a:r>
              <a:rPr lang="en-US" sz="1800" b="0" baseline="0" dirty="0">
                <a:solidFill>
                  <a:srgbClr val="FFFFFF"/>
                </a:solidFill>
                <a:latin typeface="Arial"/>
                <a:cs typeface="Arial"/>
              </a:rPr>
              <a:t> adding into your presentation</a:t>
            </a:r>
            <a:endParaRPr lang="en-US" sz="1800" b="0" dirty="0">
              <a:solidFill>
                <a:srgbClr val="FFFFFF"/>
              </a:solidFill>
              <a:latin typeface="Arial"/>
              <a:cs typeface="Arial"/>
            </a:endParaRPr>
          </a:p>
          <a:p>
            <a:endParaRPr lang="en-US" sz="2100" b="0" dirty="0">
              <a:solidFill>
                <a:srgbClr val="FFFFFF"/>
              </a:solidFill>
              <a:latin typeface="Arial"/>
              <a:cs typeface="Arial"/>
            </a:endParaRPr>
          </a:p>
        </p:txBody>
      </p:sp>
    </p:spTree>
    <p:extLst>
      <p:ext uri="{BB962C8B-B14F-4D97-AF65-F5344CB8AC3E}">
        <p14:creationId xmlns:p14="http://schemas.microsoft.com/office/powerpoint/2010/main" val="2419971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Black)">
    <p:bg>
      <p:bgPr>
        <a:solidFill>
          <a:schemeClr val="tx1"/>
        </a:solidFill>
        <a:effectLst/>
      </p:bgPr>
    </p:bg>
    <p:spTree>
      <p:nvGrpSpPr>
        <p:cNvPr id="1" name=""/>
        <p:cNvGrpSpPr/>
        <p:nvPr/>
      </p:nvGrpSpPr>
      <p:grpSpPr>
        <a:xfrm>
          <a:off x="0" y="0"/>
          <a:ext cx="0" cy="0"/>
          <a:chOff x="0" y="0"/>
          <a:chExt cx="0" cy="0"/>
        </a:xfrm>
      </p:grpSpPr>
      <p:pic>
        <p:nvPicPr>
          <p:cNvPr id="8" name="Picture 14" descr="multicolour.eps">
            <a:extLst>
              <a:ext uri="{FF2B5EF4-FFF2-40B4-BE49-F238E27FC236}">
                <a16:creationId xmlns:a16="http://schemas.microsoft.com/office/drawing/2014/main" id="{EECA8102-B8A3-4C37-A30D-2878DD73E1AA}"/>
              </a:ext>
            </a:extLst>
          </p:cNvPr>
          <p:cNvPicPr>
            <a:picLocks noChangeAspect="1"/>
          </p:cNvPicPr>
          <p:nvPr userDrawn="1"/>
        </p:nvPicPr>
        <p:blipFill>
          <a:blip r:embed="rId2">
            <a:extLst>
              <a:ext uri="{28A0092B-C50C-407E-A947-70E740481C1C}">
                <a14:useLocalDpi xmlns:a14="http://schemas.microsoft.com/office/drawing/2010/main"/>
              </a:ext>
            </a:extLst>
          </a:blip>
          <a:srcRect/>
          <a:stretch>
            <a:fillRect/>
          </a:stretch>
        </p:blipFill>
        <p:spPr bwMode="auto">
          <a:xfrm>
            <a:off x="0" y="3526711"/>
            <a:ext cx="9158032" cy="28781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332933" y="1568358"/>
            <a:ext cx="6606716" cy="2880000"/>
          </a:xfrm>
        </p:spPr>
        <p:txBody>
          <a:bodyPr anchor="t" anchorCtr="0"/>
          <a:lstStyle>
            <a:lvl1pPr algn="l">
              <a:defRPr sz="4400">
                <a:solidFill>
                  <a:schemeClr val="bg1"/>
                </a:solidFill>
              </a:defRPr>
            </a:lvl1pPr>
          </a:lstStyle>
          <a:p>
            <a:r>
              <a:rPr lang="en-US" dirty="0"/>
              <a:t>Click to edit Master title style</a:t>
            </a:r>
          </a:p>
        </p:txBody>
      </p:sp>
      <p:cxnSp>
        <p:nvCxnSpPr>
          <p:cNvPr id="10" name="Straight Connector 9">
            <a:extLst>
              <a:ext uri="{FF2B5EF4-FFF2-40B4-BE49-F238E27FC236}">
                <a16:creationId xmlns:a16="http://schemas.microsoft.com/office/drawing/2014/main" id="{53123C96-9F2B-410C-B59E-E9C96C5CAB96}"/>
              </a:ext>
            </a:extLst>
          </p:cNvPr>
          <p:cNvCxnSpPr>
            <a:cxnSpLocks/>
          </p:cNvCxnSpPr>
          <p:nvPr userDrawn="1"/>
        </p:nvCxnSpPr>
        <p:spPr>
          <a:xfrm>
            <a:off x="332933" y="1066791"/>
            <a:ext cx="8487217" cy="0"/>
          </a:xfrm>
          <a:prstGeom prst="line">
            <a:avLst/>
          </a:prstGeom>
          <a:ln w="1905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57545325-A9FA-4284-AD37-86FC88CA36FB}"/>
              </a:ext>
            </a:extLst>
          </p:cNvPr>
          <p:cNvSpPr txBox="1"/>
          <p:nvPr userDrawn="1"/>
        </p:nvSpPr>
        <p:spPr>
          <a:xfrm>
            <a:off x="332933" y="732572"/>
            <a:ext cx="4600097" cy="246221"/>
          </a:xfrm>
          <a:prstGeom prst="rect">
            <a:avLst/>
          </a:prstGeom>
          <a:noFill/>
        </p:spPr>
        <p:txBody>
          <a:bodyPr wrap="square" lIns="0" tIns="0" rIns="0" bIns="0" rtlCol="0">
            <a:spAutoFit/>
          </a:bodyPr>
          <a:lstStyle/>
          <a:p>
            <a:pPr algn="l"/>
            <a:r>
              <a:rPr lang="en-US" sz="1600" b="1" dirty="0">
                <a:solidFill>
                  <a:schemeClr val="bg1"/>
                </a:solidFill>
                <a:latin typeface="Arial"/>
                <a:cs typeface="Arial"/>
              </a:rPr>
              <a:t>Leeds University Business</a:t>
            </a:r>
            <a:r>
              <a:rPr lang="en-US" sz="1600" b="1" baseline="0" dirty="0">
                <a:solidFill>
                  <a:schemeClr val="bg1"/>
                </a:solidFill>
                <a:latin typeface="Arial"/>
                <a:cs typeface="Arial"/>
              </a:rPr>
              <a:t> School</a:t>
            </a:r>
            <a:endParaRPr lang="en-US" sz="1600" b="1" dirty="0">
              <a:solidFill>
                <a:schemeClr val="bg1"/>
              </a:solidFill>
              <a:latin typeface="Arial"/>
              <a:cs typeface="Arial"/>
            </a:endParaRPr>
          </a:p>
        </p:txBody>
      </p:sp>
      <p:pic>
        <p:nvPicPr>
          <p:cNvPr id="13" name="Picture 12" descr="UoL_Logo_white.eps">
            <a:extLst>
              <a:ext uri="{FF2B5EF4-FFF2-40B4-BE49-F238E27FC236}">
                <a16:creationId xmlns:a16="http://schemas.microsoft.com/office/drawing/2014/main" id="{BFC07FE8-E2AE-4795-964E-4D8B6CE21FB9}"/>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939650" y="393128"/>
            <a:ext cx="1897356" cy="541638"/>
          </a:xfrm>
          <a:prstGeom prst="rect">
            <a:avLst/>
          </a:prstGeom>
        </p:spPr>
      </p:pic>
      <p:pic>
        <p:nvPicPr>
          <p:cNvPr id="3" name="Picture 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32933" y="6029943"/>
            <a:ext cx="2819406" cy="374905"/>
          </a:xfrm>
          <a:prstGeom prst="rect">
            <a:avLst/>
          </a:prstGeom>
        </p:spPr>
      </p:pic>
    </p:spTree>
    <p:extLst>
      <p:ext uri="{BB962C8B-B14F-4D97-AF65-F5344CB8AC3E}">
        <p14:creationId xmlns:p14="http://schemas.microsoft.com/office/powerpoint/2010/main" val="2295503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77876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None/>
              <a:defRPr/>
            </a:lvl1pPr>
            <a:lvl2pPr marL="0" indent="0">
              <a:buNone/>
              <a:defRPr/>
            </a:lvl2pPr>
            <a:lvl3pPr marL="177800" indent="-177800">
              <a:buFont typeface="Arial" panose="020B0604020202020204" pitchFamily="34" charset="0"/>
              <a:buChar char="•"/>
              <a:tabLst/>
              <a:defRPr/>
            </a:lvl3pPr>
            <a:lvl4pPr marL="355600" indent="-177800">
              <a:defRPr/>
            </a:lvl4pPr>
            <a:lvl5pPr marL="0" indent="0">
              <a:buNone/>
              <a:defRPr i="1"/>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60397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23850" y="4450814"/>
            <a:ext cx="8496300" cy="1100674"/>
          </a:xfrm>
        </p:spPr>
        <p:txBody>
          <a:bodyPr anchor="t" anchorCtr="0"/>
          <a:lstStyle>
            <a:lvl1pPr>
              <a:defRPr sz="4400" b="0"/>
            </a:lvl1pPr>
          </a:lstStyle>
          <a:p>
            <a:r>
              <a:rPr lang="en-US" dirty="0"/>
              <a:t>Click to edit Master title style</a:t>
            </a:r>
          </a:p>
        </p:txBody>
      </p:sp>
      <p:sp>
        <p:nvSpPr>
          <p:cNvPr id="3" name="Text Placeholder 2"/>
          <p:cNvSpPr>
            <a:spLocks noGrp="1"/>
          </p:cNvSpPr>
          <p:nvPr>
            <p:ph type="body" idx="1"/>
          </p:nvPr>
        </p:nvSpPr>
        <p:spPr>
          <a:xfrm>
            <a:off x="323850" y="1295400"/>
            <a:ext cx="8496300" cy="3058235"/>
          </a:xfrm>
        </p:spPr>
        <p:txBody>
          <a:bodyPr anchor="b" anchorCtr="0"/>
          <a:lstStyle>
            <a:lvl1pPr marL="0" indent="0">
              <a:buNone/>
              <a:defRPr sz="2400" b="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3999874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23850" y="1295401"/>
            <a:ext cx="4140150" cy="4248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0900" y="1295401"/>
            <a:ext cx="4159250" cy="4248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33214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23850" y="1295401"/>
            <a:ext cx="4140150" cy="4248000"/>
          </a:xfrm>
        </p:spPr>
        <p:txBody>
          <a:bodyPr/>
          <a:lstStyle>
            <a:lvl1pPr marL="0" indent="0">
              <a:buNone/>
              <a:defRPr/>
            </a:lvl1pPr>
            <a:lvl2pPr marL="0" indent="0">
              <a:buNone/>
              <a:defRPr/>
            </a:lvl2pPr>
            <a:lvl3pPr marL="177800" indent="-177800">
              <a:buFont typeface="Arial" panose="020B0604020202020204" pitchFamily="34" charset="0"/>
              <a:buChar char="•"/>
              <a:defRPr/>
            </a:lvl3pPr>
            <a:lvl4pPr marL="355600" indent="-177800">
              <a:defRPr/>
            </a:lvl4pPr>
            <a:lvl5pPr marL="0" indent="0">
              <a:buFontTx/>
              <a:buNone/>
              <a:defRPr i="1"/>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0900" y="1305000"/>
            <a:ext cx="4159250" cy="4248000"/>
          </a:xfrm>
        </p:spPr>
        <p:txBody>
          <a:bodyPr/>
          <a:lstStyle>
            <a:lvl1pPr marL="0" indent="0">
              <a:buNone/>
              <a:defRPr/>
            </a:lvl1pPr>
            <a:lvl2pPr marL="0" indent="0">
              <a:buNone/>
              <a:defRPr/>
            </a:lvl2pPr>
            <a:lvl3pPr marL="177800" indent="-177800">
              <a:buFont typeface="Arial" panose="020B0604020202020204" pitchFamily="34" charset="0"/>
              <a:buChar char="•"/>
              <a:defRPr/>
            </a:lvl3pPr>
            <a:lvl4pPr marL="355600" indent="-177800">
              <a:defRPr/>
            </a:lvl4pPr>
            <a:lvl5pPr marL="0" indent="0">
              <a:buFontTx/>
              <a:buNone/>
              <a:defRPr i="1"/>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23085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OFFSET">
    <p:spTree>
      <p:nvGrpSpPr>
        <p:cNvPr id="1" name=""/>
        <p:cNvGrpSpPr/>
        <p:nvPr/>
      </p:nvGrpSpPr>
      <p:grpSpPr>
        <a:xfrm>
          <a:off x="0" y="0"/>
          <a:ext cx="0" cy="0"/>
          <a:chOff x="0" y="0"/>
          <a:chExt cx="0" cy="0"/>
        </a:xfrm>
      </p:grpSpPr>
      <p:sp>
        <p:nvSpPr>
          <p:cNvPr id="2" name="Title 1"/>
          <p:cNvSpPr>
            <a:spLocks noGrp="1"/>
          </p:cNvSpPr>
          <p:nvPr>
            <p:ph type="title"/>
          </p:nvPr>
        </p:nvSpPr>
        <p:spPr>
          <a:xfrm>
            <a:off x="315228" y="216000"/>
            <a:ext cx="6452772" cy="7920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23850" y="1295401"/>
            <a:ext cx="4484818" cy="4248000"/>
          </a:xfrm>
        </p:spPr>
        <p:txBody>
          <a:bodyPr/>
          <a:lstStyle>
            <a:lvl1pPr marL="0" indent="0">
              <a:buNone/>
              <a:defRPr/>
            </a:lvl1pPr>
            <a:lvl2pPr marL="0" indent="0">
              <a:buNone/>
              <a:defRPr/>
            </a:lvl2pPr>
            <a:lvl3pPr marL="177800" indent="-177800">
              <a:buFont typeface="Arial" panose="020B0604020202020204" pitchFamily="34" charset="0"/>
              <a:buChar char="•"/>
              <a:defRPr/>
            </a:lvl3pPr>
            <a:lvl4pPr marL="355600" indent="-177800">
              <a:defRPr/>
            </a:lvl4pPr>
            <a:lvl5pPr marL="0" indent="0">
              <a:buFontTx/>
              <a:buNone/>
              <a:defRPr i="1"/>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004150" y="1295401"/>
            <a:ext cx="3816000" cy="4248000"/>
          </a:xfrm>
        </p:spPr>
        <p:txBody>
          <a:bodyPr/>
          <a:lstStyle>
            <a:lvl1pPr marL="0" indent="0">
              <a:buNone/>
              <a:defRPr/>
            </a:lvl1pPr>
            <a:lvl2pPr marL="0" indent="0">
              <a:buNone/>
              <a:defRPr/>
            </a:lvl2pPr>
            <a:lvl3pPr marL="177800" indent="-177800">
              <a:buFont typeface="Arial" panose="020B0604020202020204" pitchFamily="34" charset="0"/>
              <a:buChar char="•"/>
              <a:defRPr/>
            </a:lvl3pPr>
            <a:lvl4pPr marL="355600" indent="-177800">
              <a:defRPr/>
            </a:lvl4pPr>
            <a:lvl5pPr marL="0" indent="0">
              <a:buFontTx/>
              <a:buNone/>
              <a:defRPr i="1"/>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25288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3850" y="1295400"/>
            <a:ext cx="4139274" cy="823912"/>
          </a:xfr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323849" y="2275488"/>
            <a:ext cx="4139275" cy="32760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60900" y="1295400"/>
            <a:ext cx="4175125" cy="823912"/>
          </a:xfr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4660900" y="2275488"/>
            <a:ext cx="4159250" cy="32760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79F669AD-3D5E-4122-98A4-E43D73D05A89}"/>
              </a:ext>
            </a:extLst>
          </p:cNvPr>
          <p:cNvSpPr>
            <a:spLocks noGrp="1"/>
          </p:cNvSpPr>
          <p:nvPr>
            <p:ph type="title"/>
          </p:nvPr>
        </p:nvSpPr>
        <p:spPr>
          <a:xfrm>
            <a:off x="315228" y="216000"/>
            <a:ext cx="6452772" cy="792000"/>
          </a:xfrm>
        </p:spPr>
        <p:txBody>
          <a:bodyPr/>
          <a:lstStyle/>
          <a:p>
            <a:r>
              <a:rPr lang="en-US"/>
              <a:t>Click to edit Master title style</a:t>
            </a:r>
            <a:endParaRPr lang="en-US" dirty="0"/>
          </a:p>
        </p:txBody>
      </p:sp>
    </p:spTree>
    <p:extLst>
      <p:ext uri="{BB962C8B-B14F-4D97-AF65-F5344CB8AC3E}">
        <p14:creationId xmlns:p14="http://schemas.microsoft.com/office/powerpoint/2010/main" val="3412074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5228" y="216000"/>
            <a:ext cx="6452772" cy="792000"/>
          </a:xfrm>
          <a:prstGeom prst="rect">
            <a:avLst/>
          </a:prstGeom>
        </p:spPr>
        <p:txBody>
          <a:bodyPr vert="horz" lIns="0" tIns="0" rIns="0" bIns="0" rtlCol="0" anchor="b" anchorCtr="0">
            <a:noAutofit/>
          </a:bodyPr>
          <a:lstStyle/>
          <a:p>
            <a:r>
              <a:rPr lang="en-US" dirty="0"/>
              <a:t>Click to edit Master title style</a:t>
            </a:r>
          </a:p>
        </p:txBody>
      </p:sp>
      <p:sp>
        <p:nvSpPr>
          <p:cNvPr id="3" name="Text Placeholder 2"/>
          <p:cNvSpPr>
            <a:spLocks noGrp="1"/>
          </p:cNvSpPr>
          <p:nvPr>
            <p:ph type="body" idx="1"/>
          </p:nvPr>
        </p:nvSpPr>
        <p:spPr>
          <a:xfrm>
            <a:off x="323850" y="1296000"/>
            <a:ext cx="8496300" cy="4248000"/>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9" name="Picture 18" descr="UoL_Logo.eps">
            <a:extLst>
              <a:ext uri="{FF2B5EF4-FFF2-40B4-BE49-F238E27FC236}">
                <a16:creationId xmlns:a16="http://schemas.microsoft.com/office/drawing/2014/main" id="{D6D8CA60-B02A-4958-8D17-810A89C72D3F}"/>
              </a:ext>
            </a:extLst>
          </p:cNvPr>
          <p:cNvPicPr>
            <a:picLocks noChangeAspect="1"/>
          </p:cNvPicPr>
          <p:nvPr userDrawn="1"/>
        </p:nvPicPr>
        <p:blipFill>
          <a:blip r:embed="rId17" cstate="screen">
            <a:extLst>
              <a:ext uri="{28A0092B-C50C-407E-A947-70E740481C1C}">
                <a14:useLocalDpi xmlns:a14="http://schemas.microsoft.com/office/drawing/2010/main"/>
              </a:ext>
            </a:extLst>
          </a:blip>
          <a:stretch>
            <a:fillRect/>
          </a:stretch>
        </p:blipFill>
        <p:spPr>
          <a:xfrm>
            <a:off x="6939650" y="393128"/>
            <a:ext cx="1897356" cy="541638"/>
          </a:xfrm>
          <a:prstGeom prst="rect">
            <a:avLst/>
          </a:prstGeom>
        </p:spPr>
      </p:pic>
      <p:cxnSp>
        <p:nvCxnSpPr>
          <p:cNvPr id="20" name="Straight Connector 19">
            <a:extLst>
              <a:ext uri="{FF2B5EF4-FFF2-40B4-BE49-F238E27FC236}">
                <a16:creationId xmlns:a16="http://schemas.microsoft.com/office/drawing/2014/main" id="{640EB66D-316C-499C-992B-B8FAE250DA18}"/>
              </a:ext>
            </a:extLst>
          </p:cNvPr>
          <p:cNvCxnSpPr>
            <a:cxnSpLocks/>
          </p:cNvCxnSpPr>
          <p:nvPr userDrawn="1"/>
        </p:nvCxnSpPr>
        <p:spPr>
          <a:xfrm>
            <a:off x="323850" y="1066791"/>
            <a:ext cx="8496300" cy="0"/>
          </a:xfrm>
          <a:prstGeom prst="line">
            <a:avLst/>
          </a:prstGeom>
          <a:noFill/>
          <a:ln w="19050" cap="flat" cmpd="sng" algn="ctr">
            <a:solidFill>
              <a:srgbClr val="000000"/>
            </a:solidFill>
            <a:prstDash val="solid"/>
            <a:miter lim="800000"/>
          </a:ln>
          <a:effectLst/>
        </p:spPr>
      </p:cxnSp>
      <p:sp>
        <p:nvSpPr>
          <p:cNvPr id="22" name="TextBox 21">
            <a:extLst>
              <a:ext uri="{FF2B5EF4-FFF2-40B4-BE49-F238E27FC236}">
                <a16:creationId xmlns:a16="http://schemas.microsoft.com/office/drawing/2014/main" id="{0CFA6F87-4D14-48F8-BB18-EE3294BC2426}"/>
              </a:ext>
            </a:extLst>
          </p:cNvPr>
          <p:cNvSpPr txBox="1"/>
          <p:nvPr userDrawn="1"/>
        </p:nvSpPr>
        <p:spPr>
          <a:xfrm>
            <a:off x="309758" y="6113712"/>
            <a:ext cx="3388593" cy="172355"/>
          </a:xfrm>
          <a:prstGeom prst="rect">
            <a:avLst/>
          </a:prstGeom>
          <a:noFill/>
        </p:spPr>
        <p:txBody>
          <a:bodyPr wrap="square" lIns="0" tIns="0" rIns="0" bIns="0" rtlCol="0">
            <a:spAutoFit/>
          </a:bodyPr>
          <a:lstStyle/>
          <a:p>
            <a:pPr defTabSz="914400" fontAlgn="base">
              <a:lnSpc>
                <a:spcPct val="80000"/>
              </a:lnSpc>
              <a:spcBef>
                <a:spcPct val="0"/>
              </a:spcBef>
              <a:spcAft>
                <a:spcPct val="0"/>
              </a:spcAft>
            </a:pPr>
            <a:r>
              <a:rPr lang="en-US" sz="1400" b="1" dirty="0">
                <a:solidFill>
                  <a:srgbClr val="000000"/>
                </a:solidFill>
                <a:latin typeface="Arial" panose="020B0604020202020204" pitchFamily="34" charset="0"/>
                <a:ea typeface="Geneva" pitchFamily="122" charset="-128"/>
              </a:rPr>
              <a:t>Leeds University Business School</a:t>
            </a:r>
          </a:p>
        </p:txBody>
      </p:sp>
      <p:grpSp>
        <p:nvGrpSpPr>
          <p:cNvPr id="23" name="Group 22">
            <a:extLst>
              <a:ext uri="{FF2B5EF4-FFF2-40B4-BE49-F238E27FC236}">
                <a16:creationId xmlns:a16="http://schemas.microsoft.com/office/drawing/2014/main" id="{1F0657E8-B3A6-4058-B0F7-CF6542BD098F}"/>
              </a:ext>
            </a:extLst>
          </p:cNvPr>
          <p:cNvGrpSpPr/>
          <p:nvPr userDrawn="1"/>
        </p:nvGrpSpPr>
        <p:grpSpPr>
          <a:xfrm>
            <a:off x="0" y="5725298"/>
            <a:ext cx="9144000" cy="134165"/>
            <a:chOff x="0" y="5120118"/>
            <a:chExt cx="9162160" cy="131482"/>
          </a:xfrm>
        </p:grpSpPr>
        <p:sp>
          <p:nvSpPr>
            <p:cNvPr id="24" name="Rectangle 23">
              <a:extLst>
                <a:ext uri="{FF2B5EF4-FFF2-40B4-BE49-F238E27FC236}">
                  <a16:creationId xmlns:a16="http://schemas.microsoft.com/office/drawing/2014/main" id="{5B0CF008-906D-45E7-8D14-C522A74C2418}"/>
                </a:ext>
              </a:extLst>
            </p:cNvPr>
            <p:cNvSpPr/>
            <p:nvPr userDrawn="1"/>
          </p:nvSpPr>
          <p:spPr>
            <a:xfrm>
              <a:off x="0" y="5120118"/>
              <a:ext cx="1308880" cy="131482"/>
            </a:xfrm>
            <a:prstGeom prst="rect">
              <a:avLst/>
            </a:prstGeom>
            <a:solidFill>
              <a:schemeClr val="accent1"/>
            </a:solidFill>
            <a:ln w="12700" cap="flat" cmpd="sng" algn="ctr">
              <a:noFill/>
              <a:prstDash val="solid"/>
              <a:miter lim="800000"/>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GB" sz="1800" b="0" i="0" u="none" strike="noStrike" kern="0" cap="none" spc="0" normalizeH="0" baseline="0" noProof="0">
                <a:ln>
                  <a:noFill/>
                </a:ln>
                <a:solidFill>
                  <a:srgbClr val="FFFFFF"/>
                </a:solidFill>
                <a:effectLst/>
                <a:uLnTx/>
                <a:uFillTx/>
                <a:latin typeface="Arial" panose="020B0604020202020204"/>
                <a:ea typeface="+mn-ea"/>
                <a:cs typeface="+mn-cs"/>
              </a:endParaRPr>
            </a:p>
          </p:txBody>
        </p:sp>
        <p:sp>
          <p:nvSpPr>
            <p:cNvPr id="25" name="Rectangle 24">
              <a:extLst>
                <a:ext uri="{FF2B5EF4-FFF2-40B4-BE49-F238E27FC236}">
                  <a16:creationId xmlns:a16="http://schemas.microsoft.com/office/drawing/2014/main" id="{2C1DB97D-BEED-46E4-AA00-4D0593ED7E88}"/>
                </a:ext>
              </a:extLst>
            </p:cNvPr>
            <p:cNvSpPr/>
            <p:nvPr userDrawn="1"/>
          </p:nvSpPr>
          <p:spPr>
            <a:xfrm>
              <a:off x="1308880" y="5120118"/>
              <a:ext cx="1308880" cy="131482"/>
            </a:xfrm>
            <a:prstGeom prst="rect">
              <a:avLst/>
            </a:prstGeom>
            <a:solidFill>
              <a:schemeClr val="accent2"/>
            </a:solidFill>
            <a:ln w="12700" cap="flat" cmpd="sng" algn="ctr">
              <a:noFill/>
              <a:prstDash val="solid"/>
              <a:miter lim="800000"/>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GB" sz="1800" b="0" i="0" u="none" strike="noStrike" kern="0" cap="none" spc="0" normalizeH="0" baseline="0" noProof="0">
                <a:ln>
                  <a:noFill/>
                </a:ln>
                <a:solidFill>
                  <a:srgbClr val="FFFFFF"/>
                </a:solidFill>
                <a:effectLst/>
                <a:uLnTx/>
                <a:uFillTx/>
                <a:latin typeface="Arial" panose="020B0604020202020204"/>
                <a:ea typeface="+mn-ea"/>
                <a:cs typeface="+mn-cs"/>
              </a:endParaRPr>
            </a:p>
          </p:txBody>
        </p:sp>
        <p:sp>
          <p:nvSpPr>
            <p:cNvPr id="26" name="Rectangle 25">
              <a:extLst>
                <a:ext uri="{FF2B5EF4-FFF2-40B4-BE49-F238E27FC236}">
                  <a16:creationId xmlns:a16="http://schemas.microsoft.com/office/drawing/2014/main" id="{ED675BE7-0FA2-4434-B4E8-6C4F546E9A8F}"/>
                </a:ext>
              </a:extLst>
            </p:cNvPr>
            <p:cNvSpPr/>
            <p:nvPr userDrawn="1"/>
          </p:nvSpPr>
          <p:spPr>
            <a:xfrm>
              <a:off x="2617760" y="5120118"/>
              <a:ext cx="1308880" cy="131482"/>
            </a:xfrm>
            <a:prstGeom prst="rect">
              <a:avLst/>
            </a:prstGeom>
            <a:solidFill>
              <a:schemeClr val="accent3"/>
            </a:solidFill>
            <a:ln w="12700" cap="flat" cmpd="sng" algn="ctr">
              <a:noFill/>
              <a:prstDash val="solid"/>
              <a:miter lim="800000"/>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GB" sz="1800" b="0" i="0" u="none" strike="noStrike" kern="0" cap="none" spc="0" normalizeH="0" baseline="0" noProof="0">
                <a:ln>
                  <a:noFill/>
                </a:ln>
                <a:solidFill>
                  <a:srgbClr val="FFFFFF"/>
                </a:solidFill>
                <a:effectLst/>
                <a:uLnTx/>
                <a:uFillTx/>
                <a:latin typeface="Arial" panose="020B0604020202020204"/>
                <a:ea typeface="+mn-ea"/>
                <a:cs typeface="+mn-cs"/>
              </a:endParaRPr>
            </a:p>
          </p:txBody>
        </p:sp>
        <p:sp>
          <p:nvSpPr>
            <p:cNvPr id="27" name="Rectangle 26">
              <a:extLst>
                <a:ext uri="{FF2B5EF4-FFF2-40B4-BE49-F238E27FC236}">
                  <a16:creationId xmlns:a16="http://schemas.microsoft.com/office/drawing/2014/main" id="{40268AB0-E19E-454A-AD2A-A1B872C95244}"/>
                </a:ext>
              </a:extLst>
            </p:cNvPr>
            <p:cNvSpPr/>
            <p:nvPr userDrawn="1"/>
          </p:nvSpPr>
          <p:spPr>
            <a:xfrm>
              <a:off x="3926640" y="5120118"/>
              <a:ext cx="1308880" cy="131482"/>
            </a:xfrm>
            <a:prstGeom prst="rect">
              <a:avLst/>
            </a:prstGeom>
            <a:solidFill>
              <a:schemeClr val="accent4"/>
            </a:solidFill>
            <a:ln w="12700" cap="flat" cmpd="sng" algn="ctr">
              <a:noFill/>
              <a:prstDash val="solid"/>
              <a:miter lim="800000"/>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GB" sz="1800" b="0" i="0" u="none" strike="noStrike" kern="0" cap="none" spc="0" normalizeH="0" baseline="0" noProof="0">
                <a:ln>
                  <a:noFill/>
                </a:ln>
                <a:solidFill>
                  <a:srgbClr val="FFFFFF"/>
                </a:solidFill>
                <a:effectLst/>
                <a:uLnTx/>
                <a:uFillTx/>
                <a:latin typeface="Arial" panose="020B0604020202020204"/>
                <a:ea typeface="+mn-ea"/>
                <a:cs typeface="+mn-cs"/>
              </a:endParaRPr>
            </a:p>
          </p:txBody>
        </p:sp>
        <p:sp>
          <p:nvSpPr>
            <p:cNvPr id="28" name="Rectangle 27">
              <a:extLst>
                <a:ext uri="{FF2B5EF4-FFF2-40B4-BE49-F238E27FC236}">
                  <a16:creationId xmlns:a16="http://schemas.microsoft.com/office/drawing/2014/main" id="{92541FF0-7ED7-400B-AB0A-87BBE523E36A}"/>
                </a:ext>
              </a:extLst>
            </p:cNvPr>
            <p:cNvSpPr/>
            <p:nvPr userDrawn="1"/>
          </p:nvSpPr>
          <p:spPr>
            <a:xfrm>
              <a:off x="5235520" y="5120118"/>
              <a:ext cx="1308880" cy="131482"/>
            </a:xfrm>
            <a:prstGeom prst="rect">
              <a:avLst/>
            </a:prstGeom>
            <a:solidFill>
              <a:schemeClr val="accent5"/>
            </a:solidFill>
            <a:ln w="12700" cap="flat" cmpd="sng" algn="ctr">
              <a:noFill/>
              <a:prstDash val="solid"/>
              <a:miter lim="800000"/>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GB" sz="1800" b="0" i="0" u="none" strike="noStrike" kern="0" cap="none" spc="0" normalizeH="0" baseline="0" noProof="0">
                <a:ln>
                  <a:noFill/>
                </a:ln>
                <a:solidFill>
                  <a:srgbClr val="FFFFFF"/>
                </a:solidFill>
                <a:effectLst/>
                <a:uLnTx/>
                <a:uFillTx/>
                <a:latin typeface="Arial" panose="020B0604020202020204"/>
                <a:ea typeface="+mn-ea"/>
                <a:cs typeface="+mn-cs"/>
              </a:endParaRPr>
            </a:p>
          </p:txBody>
        </p:sp>
        <p:sp>
          <p:nvSpPr>
            <p:cNvPr id="29" name="Rectangle 28">
              <a:extLst>
                <a:ext uri="{FF2B5EF4-FFF2-40B4-BE49-F238E27FC236}">
                  <a16:creationId xmlns:a16="http://schemas.microsoft.com/office/drawing/2014/main" id="{96201762-4B03-4528-A68E-0F6510B6B151}"/>
                </a:ext>
              </a:extLst>
            </p:cNvPr>
            <p:cNvSpPr/>
            <p:nvPr userDrawn="1"/>
          </p:nvSpPr>
          <p:spPr>
            <a:xfrm>
              <a:off x="6544400" y="5120118"/>
              <a:ext cx="1308880" cy="131482"/>
            </a:xfrm>
            <a:prstGeom prst="rect">
              <a:avLst/>
            </a:prstGeom>
            <a:solidFill>
              <a:schemeClr val="accent6"/>
            </a:solidFill>
            <a:ln w="12700" cap="flat" cmpd="sng" algn="ctr">
              <a:noFill/>
              <a:prstDash val="solid"/>
              <a:miter lim="800000"/>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GB" sz="1800" b="0" i="0" u="none" strike="noStrike" kern="0" cap="none" spc="0" normalizeH="0" baseline="0" noProof="0">
                <a:ln>
                  <a:noFill/>
                </a:ln>
                <a:solidFill>
                  <a:srgbClr val="FFFFFF"/>
                </a:solidFill>
                <a:effectLst/>
                <a:uLnTx/>
                <a:uFillTx/>
                <a:latin typeface="Arial" panose="020B0604020202020204"/>
                <a:ea typeface="+mn-ea"/>
                <a:cs typeface="+mn-cs"/>
              </a:endParaRPr>
            </a:p>
          </p:txBody>
        </p:sp>
        <p:sp>
          <p:nvSpPr>
            <p:cNvPr id="30" name="Rectangle 29">
              <a:extLst>
                <a:ext uri="{FF2B5EF4-FFF2-40B4-BE49-F238E27FC236}">
                  <a16:creationId xmlns:a16="http://schemas.microsoft.com/office/drawing/2014/main" id="{76289A26-49EC-443E-84C0-1BAAC5CAA16C}"/>
                </a:ext>
              </a:extLst>
            </p:cNvPr>
            <p:cNvSpPr/>
            <p:nvPr userDrawn="1"/>
          </p:nvSpPr>
          <p:spPr>
            <a:xfrm>
              <a:off x="7853280" y="5120118"/>
              <a:ext cx="1308880" cy="131482"/>
            </a:xfrm>
            <a:prstGeom prst="rect">
              <a:avLst/>
            </a:prstGeom>
            <a:solidFill>
              <a:schemeClr val="tx2"/>
            </a:solidFill>
            <a:ln w="12700" cap="flat" cmpd="sng" algn="ctr">
              <a:noFill/>
              <a:prstDash val="solid"/>
              <a:miter lim="800000"/>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GB" sz="1800" b="0" i="0" u="none" strike="noStrike" kern="0" cap="none" spc="0" normalizeH="0" baseline="0" noProof="0">
                <a:ln>
                  <a:noFill/>
                </a:ln>
                <a:solidFill>
                  <a:srgbClr val="FFFFFF"/>
                </a:solidFill>
                <a:effectLst/>
                <a:uLnTx/>
                <a:uFillTx/>
                <a:latin typeface="Arial" panose="020B0604020202020204"/>
                <a:ea typeface="+mn-ea"/>
                <a:cs typeface="+mn-cs"/>
              </a:endParaRPr>
            </a:p>
          </p:txBody>
        </p:sp>
      </p:grpSp>
      <p:pic>
        <p:nvPicPr>
          <p:cNvPr id="4" name="Picture 3"/>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035888" y="6020056"/>
            <a:ext cx="2801118" cy="359665"/>
          </a:xfrm>
          <a:prstGeom prst="rect">
            <a:avLst/>
          </a:prstGeom>
        </p:spPr>
      </p:pic>
    </p:spTree>
    <p:extLst>
      <p:ext uri="{BB962C8B-B14F-4D97-AF65-F5344CB8AC3E}">
        <p14:creationId xmlns:p14="http://schemas.microsoft.com/office/powerpoint/2010/main" val="3482523055"/>
      </p:ext>
    </p:extLst>
  </p:cSld>
  <p:clrMap bg1="lt1" tx1="dk1" bg2="lt2" tx2="dk2" accent1="accent1" accent2="accent2" accent3="accent3" accent4="accent4" accent5="accent5" accent6="accent6" hlink="hlink" folHlink="folHlink"/>
  <p:sldLayoutIdLst>
    <p:sldLayoutId id="2147483685" r:id="rId1"/>
    <p:sldLayoutId id="2147483696" r:id="rId2"/>
    <p:sldLayoutId id="2147483686" r:id="rId3"/>
    <p:sldLayoutId id="2147483697" r:id="rId4"/>
    <p:sldLayoutId id="2147483687" r:id="rId5"/>
    <p:sldLayoutId id="2147483688" r:id="rId6"/>
    <p:sldLayoutId id="2147483698" r:id="rId7"/>
    <p:sldLayoutId id="2147483699" r:id="rId8"/>
    <p:sldLayoutId id="2147483689" r:id="rId9"/>
    <p:sldLayoutId id="2147483690" r:id="rId10"/>
    <p:sldLayoutId id="2147483691" r:id="rId11"/>
    <p:sldLayoutId id="2147483700" r:id="rId12"/>
    <p:sldLayoutId id="2147483701" r:id="rId13"/>
    <p:sldLayoutId id="2147483702" r:id="rId14"/>
    <p:sldLayoutId id="2147483703" r:id="rId15"/>
  </p:sldLayoutIdLst>
  <p:txStyles>
    <p:titleStyle>
      <a:lvl1pPr algn="l" defTabSz="914400" rtl="0" eaLnBrk="1" latinLnBrk="0" hangingPunct="1">
        <a:lnSpc>
          <a:spcPct val="90000"/>
        </a:lnSpc>
        <a:spcBef>
          <a:spcPct val="0"/>
        </a:spcBef>
        <a:buNone/>
        <a:defRPr sz="2600" kern="1200">
          <a:solidFill>
            <a:schemeClr val="tx1"/>
          </a:solidFill>
          <a:latin typeface="+mj-lt"/>
          <a:ea typeface="+mj-ea"/>
          <a:cs typeface="+mj-cs"/>
        </a:defRPr>
      </a:lvl1pPr>
    </p:titleStyle>
    <p:bodyStyle>
      <a:lvl1pPr marL="177800" indent="-177800" algn="l" defTabSz="914400" rtl="0" eaLnBrk="1" latinLnBrk="0" hangingPunct="1">
        <a:lnSpc>
          <a:spcPct val="100000"/>
        </a:lnSpc>
        <a:spcBef>
          <a:spcPts val="0"/>
        </a:spcBef>
        <a:spcAft>
          <a:spcPts val="300"/>
        </a:spcAft>
        <a:buFont typeface="Arial" panose="020B0604020202020204" pitchFamily="34" charset="0"/>
        <a:buChar char="•"/>
        <a:defRPr sz="1800" b="1" kern="1200">
          <a:solidFill>
            <a:schemeClr val="tx1"/>
          </a:solidFill>
          <a:latin typeface="+mn-lt"/>
          <a:ea typeface="+mn-ea"/>
          <a:cs typeface="+mn-cs"/>
        </a:defRPr>
      </a:lvl1pPr>
      <a:lvl2pPr marL="355600" indent="-177800" algn="l" defTabSz="914400" rtl="0" eaLnBrk="1" latinLnBrk="0" hangingPunct="1">
        <a:lnSpc>
          <a:spcPct val="100000"/>
        </a:lnSpc>
        <a:spcBef>
          <a:spcPts val="0"/>
        </a:spcBef>
        <a:spcAft>
          <a:spcPts val="300"/>
        </a:spcAft>
        <a:buFont typeface="Arial" panose="020B0604020202020204" pitchFamily="34" charset="0"/>
        <a:buChar char="‒"/>
        <a:defRPr sz="1800" kern="1200">
          <a:solidFill>
            <a:schemeClr val="tx1"/>
          </a:solidFill>
          <a:latin typeface="+mn-lt"/>
          <a:ea typeface="+mn-ea"/>
          <a:cs typeface="+mn-cs"/>
        </a:defRPr>
      </a:lvl2pPr>
      <a:lvl3pPr marL="542925" indent="-187325" algn="l" defTabSz="914400" rtl="0" eaLnBrk="1" latinLnBrk="0" hangingPunct="1">
        <a:lnSpc>
          <a:spcPct val="100000"/>
        </a:lnSpc>
        <a:spcBef>
          <a:spcPts val="0"/>
        </a:spcBef>
        <a:spcAft>
          <a:spcPts val="300"/>
        </a:spcAft>
        <a:buFont typeface="Arial" panose="020B0604020202020204" pitchFamily="34" charset="0"/>
        <a:buChar char="‒"/>
        <a:defRPr sz="1800" kern="1200">
          <a:solidFill>
            <a:schemeClr val="tx1"/>
          </a:solidFill>
          <a:latin typeface="+mn-lt"/>
          <a:ea typeface="+mn-ea"/>
          <a:cs typeface="+mn-cs"/>
        </a:defRPr>
      </a:lvl3pPr>
      <a:lvl4pPr marL="720725" indent="-177800" algn="l" defTabSz="914400" rtl="0" eaLnBrk="1" latinLnBrk="0" hangingPunct="1">
        <a:lnSpc>
          <a:spcPct val="100000"/>
        </a:lnSpc>
        <a:spcBef>
          <a:spcPts val="0"/>
        </a:spcBef>
        <a:spcAft>
          <a:spcPts val="300"/>
        </a:spcAft>
        <a:buFont typeface="Arial" panose="020B0604020202020204" pitchFamily="34" charset="0"/>
        <a:buChar char="‒"/>
        <a:defRPr sz="1800" kern="1200">
          <a:solidFill>
            <a:schemeClr val="tx1"/>
          </a:solidFill>
          <a:latin typeface="+mn-lt"/>
          <a:ea typeface="+mn-ea"/>
          <a:cs typeface="+mn-cs"/>
        </a:defRPr>
      </a:lvl4pPr>
      <a:lvl5pPr marL="898525" indent="-177800" algn="l" defTabSz="914400" rtl="0" eaLnBrk="1" latinLnBrk="0" hangingPunct="1">
        <a:lnSpc>
          <a:spcPct val="100000"/>
        </a:lnSpc>
        <a:spcBef>
          <a:spcPts val="0"/>
        </a:spcBef>
        <a:spcAft>
          <a:spcPts val="300"/>
        </a:spcAft>
        <a:buFont typeface="Arial" panose="020B0604020202020204" pitchFamily="34" charset="0"/>
        <a:buChar char="‒"/>
        <a:tabLst/>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816" userDrawn="1">
          <p15:clr>
            <a:srgbClr val="F26B43"/>
          </p15:clr>
        </p15:guide>
        <p15:guide id="2" pos="5556" userDrawn="1">
          <p15:clr>
            <a:srgbClr val="F26B43"/>
          </p15:clr>
        </p15:guide>
        <p15:guide id="3" pos="204" userDrawn="1">
          <p15:clr>
            <a:srgbClr val="F26B43"/>
          </p15:clr>
        </p15:guide>
        <p15:guide id="4" orient="horz" pos="586" userDrawn="1">
          <p15:clr>
            <a:srgbClr val="F26B43"/>
          </p15:clr>
        </p15:guide>
        <p15:guide id="5" orient="horz" pos="3494" userDrawn="1">
          <p15:clr>
            <a:srgbClr val="F26B43"/>
          </p15:clr>
        </p15:guide>
        <p15:guide id="6" pos="2822" userDrawn="1">
          <p15:clr>
            <a:srgbClr val="F26B43"/>
          </p15:clr>
        </p15:guide>
        <p15:guide id="7" pos="2936" userDrawn="1">
          <p15:clr>
            <a:srgbClr val="F26B43"/>
          </p15:clr>
        </p15:guide>
        <p15:guide id="8" orient="horz" pos="3931"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piecestudy.org/wp-content/uploads/2022/07/Natcen_2022_H-Norman_final_.pptx"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chart" Target="../charts/char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hyperlink" Target="http://doi.org/10.5255/UKDA-SN-8481-2" TargetMode="Externa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7.xml"/><Relationship Id="rId1" Type="http://schemas.openxmlformats.org/officeDocument/2006/relationships/slideLayout" Target="../slideLayouts/slideLayout3.xml"/><Relationship Id="rId5" Type="http://schemas.openxmlformats.org/officeDocument/2006/relationships/image" Target="../media/image13.png"/><Relationship Id="rId4" Type="http://schemas.openxmlformats.org/officeDocument/2006/relationships/hyperlink" Target="http://www.piecestudy.org/"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hyperlink" Target="http://www.piecestudy.org/" TargetMode="External"/><Relationship Id="rId7"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2302B-7EE9-4A09-901A-242451C7C364}"/>
              </a:ext>
            </a:extLst>
          </p:cNvPr>
          <p:cNvSpPr>
            <a:spLocks noGrp="1"/>
          </p:cNvSpPr>
          <p:nvPr>
            <p:ph type="ctrTitle"/>
          </p:nvPr>
        </p:nvSpPr>
        <p:spPr>
          <a:xfrm>
            <a:off x="358072" y="1232390"/>
            <a:ext cx="8427856" cy="3094182"/>
          </a:xfrm>
        </p:spPr>
        <p:txBody>
          <a:bodyPr/>
          <a:lstStyle/>
          <a:p>
            <a:pPr>
              <a:spcBef>
                <a:spcPts val="1200"/>
              </a:spcBef>
              <a:spcAft>
                <a:spcPts val="2400"/>
              </a:spcAft>
            </a:pPr>
            <a:r>
              <a:rPr lang="en-GB" sz="2800" b="1" dirty="0">
                <a:latin typeface="Calibri"/>
                <a:cs typeface="Calibri"/>
              </a:rPr>
              <a:t>Fathers’ engagement in low-income households and the effects on children’s attainment at primary school </a:t>
            </a:r>
            <a:br>
              <a:rPr lang="en-GB" dirty="0"/>
            </a:br>
            <a:br>
              <a:rPr lang="en-GB" sz="3200" b="1" dirty="0">
                <a:latin typeface="Calibri" panose="020F0502020204030204" pitchFamily="34" charset="0"/>
                <a:cs typeface="Calibri" panose="020F0502020204030204" pitchFamily="34" charset="0"/>
              </a:rPr>
            </a:br>
            <a:r>
              <a:rPr lang="en-GB" sz="2400" b="1" dirty="0">
                <a:latin typeface="Calibri"/>
                <a:cs typeface="Calibri"/>
              </a:rPr>
              <a:t>Helen Norman &amp; Rose Smith</a:t>
            </a:r>
            <a:br>
              <a:rPr lang="en-GB" sz="2400" b="1" dirty="0">
                <a:latin typeface="Calibri" panose="020F0502020204030204" pitchFamily="34" charset="0"/>
                <a:cs typeface="Calibri" panose="020F0502020204030204" pitchFamily="34" charset="0"/>
              </a:rPr>
            </a:br>
            <a:r>
              <a:rPr lang="en-GB" sz="2000" dirty="0">
                <a:latin typeface="Calibri"/>
                <a:cs typeface="Calibri"/>
              </a:rPr>
              <a:t>Centre for Employment Relations, Innovation and Change (CERIC)</a:t>
            </a:r>
            <a:br>
              <a:rPr lang="en-GB" sz="2000" dirty="0">
                <a:latin typeface="Calibri" panose="020F0502020204030204" pitchFamily="34" charset="0"/>
                <a:cs typeface="Calibri" panose="020F0502020204030204" pitchFamily="34" charset="0"/>
              </a:rPr>
            </a:br>
            <a:br>
              <a:rPr lang="en-GB" sz="2000" dirty="0">
                <a:latin typeface="Calibri" panose="020F0502020204030204" pitchFamily="34" charset="0"/>
                <a:cs typeface="Calibri" panose="020F0502020204030204" pitchFamily="34" charset="0"/>
              </a:rPr>
            </a:br>
            <a:br>
              <a:rPr lang="en-GB" sz="2000" dirty="0">
                <a:latin typeface="Calibri" panose="020F0502020204030204" pitchFamily="34" charset="0"/>
                <a:cs typeface="Calibri" panose="020F0502020204030204" pitchFamily="34" charset="0"/>
              </a:rPr>
            </a:br>
            <a:r>
              <a:rPr lang="en-GB" sz="2000" i="1" dirty="0">
                <a:latin typeface="Calibri" panose="020F0502020204030204" pitchFamily="34" charset="0"/>
                <a:cs typeface="Calibri" panose="020F0502020204030204" pitchFamily="34" charset="0"/>
              </a:rPr>
              <a:t>British Sociological Association Conference: Sociological Voices in Public Discourse</a:t>
            </a:r>
            <a:br>
              <a:rPr lang="en-GB" sz="2000" i="1" dirty="0">
                <a:latin typeface="Calibri" panose="020F0502020204030204" pitchFamily="34" charset="0"/>
                <a:cs typeface="Calibri" panose="020F0502020204030204" pitchFamily="34" charset="0"/>
              </a:rPr>
            </a:br>
            <a:r>
              <a:rPr lang="en-GB" sz="2000" i="1" dirty="0">
                <a:latin typeface="Calibri" panose="020F0502020204030204" pitchFamily="34" charset="0"/>
                <a:cs typeface="Calibri" panose="020F0502020204030204" pitchFamily="34" charset="0"/>
              </a:rPr>
              <a:t>12-14 April 2023</a:t>
            </a:r>
            <a:endParaRPr lang="en-US" sz="4800" i="1" dirty="0">
              <a:cs typeface="Arial" panose="020B0604020202020204"/>
            </a:endParaRPr>
          </a:p>
        </p:txBody>
      </p:sp>
    </p:spTree>
    <p:extLst>
      <p:ext uri="{BB962C8B-B14F-4D97-AF65-F5344CB8AC3E}">
        <p14:creationId xmlns:p14="http://schemas.microsoft.com/office/powerpoint/2010/main" val="3810901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b="1" dirty="0">
                <a:solidFill>
                  <a:srgbClr val="0070C0"/>
                </a:solidFill>
                <a:latin typeface="Calibri" panose="020F0502020204030204" pitchFamily="34" charset="0"/>
                <a:cs typeface="Calibri" panose="020F0502020204030204" pitchFamily="34" charset="0"/>
              </a:rPr>
              <a:t>RQ1 Does father involvement increase primary school attainment?</a:t>
            </a:r>
            <a:endParaRPr lang="en-GB" sz="2800" b="1" dirty="0">
              <a:solidFill>
                <a:srgbClr val="0070C0"/>
              </a:solidFill>
            </a:endParaRPr>
          </a:p>
        </p:txBody>
      </p:sp>
      <p:sp>
        <p:nvSpPr>
          <p:cNvPr id="3" name="Content Placeholder 2"/>
          <p:cNvSpPr>
            <a:spLocks noGrp="1"/>
          </p:cNvSpPr>
          <p:nvPr>
            <p:ph idx="1"/>
          </p:nvPr>
        </p:nvSpPr>
        <p:spPr>
          <a:xfrm>
            <a:off x="323850" y="1399308"/>
            <a:ext cx="8496300" cy="4144691"/>
          </a:xfrm>
        </p:spPr>
        <p:txBody>
          <a:bodyPr/>
          <a:lstStyle/>
          <a:p>
            <a:pPr marL="449263" indent="-355600">
              <a:spcAft>
                <a:spcPts val="1800"/>
              </a:spcAft>
              <a:buFont typeface="Wingdings" panose="05000000000000000000" pitchFamily="2" charset="2"/>
              <a:buChar char="Ø"/>
            </a:pPr>
            <a:r>
              <a:rPr lang="en-GB" sz="2400" b="0" dirty="0">
                <a:latin typeface="Calibri" panose="020F0502020204030204" pitchFamily="34" charset="0"/>
                <a:cs typeface="Calibri" panose="020F0502020204030204" pitchFamily="34" charset="0"/>
              </a:rPr>
              <a:t>Fathers involvement has a positive effect on children’s educational attainment at age five, over and above the effect of the mother’s involvement</a:t>
            </a:r>
          </a:p>
          <a:p>
            <a:pPr marL="449263" indent="-355600">
              <a:spcAft>
                <a:spcPts val="1800"/>
              </a:spcAft>
              <a:buFont typeface="Wingdings" panose="05000000000000000000" pitchFamily="2" charset="2"/>
              <a:buChar char="Ø"/>
            </a:pPr>
            <a:r>
              <a:rPr lang="en-GB" sz="2400" b="0" dirty="0">
                <a:latin typeface="Calibri" panose="020F0502020204030204" pitchFamily="34" charset="0"/>
                <a:cs typeface="Calibri" panose="020F0502020204030204" pitchFamily="34" charset="0"/>
              </a:rPr>
              <a:t>Mothers involvement affected the child in different ways like enhancing a child’s good (e.g. emotional and prosocial) behaviour</a:t>
            </a:r>
          </a:p>
          <a:p>
            <a:pPr marL="93663" indent="0">
              <a:spcAft>
                <a:spcPts val="1800"/>
              </a:spcAft>
              <a:buNone/>
            </a:pPr>
            <a:endParaRPr lang="en-GB" sz="2400" b="0" dirty="0">
              <a:latin typeface="Calibri" panose="020F0502020204030204" pitchFamily="34" charset="0"/>
              <a:cs typeface="Calibri" panose="020F0502020204030204" pitchFamily="34" charset="0"/>
            </a:endParaRPr>
          </a:p>
          <a:p>
            <a:pPr marL="177800" lvl="1" indent="0">
              <a:spcAft>
                <a:spcPts val="1800"/>
              </a:spcAft>
              <a:buNone/>
            </a:pPr>
            <a:r>
              <a:rPr lang="en-GB" sz="2400" b="0" dirty="0">
                <a:latin typeface="Calibri" panose="020F0502020204030204" pitchFamily="34" charset="0"/>
                <a:cs typeface="Calibri" panose="020F0502020204030204" pitchFamily="34" charset="0"/>
              </a:rPr>
              <a:t>Results available from:</a:t>
            </a:r>
            <a:r>
              <a:rPr lang="en-GB" sz="2400" b="0" dirty="0">
                <a:solidFill>
                  <a:schemeClr val="accent3"/>
                </a:solidFill>
                <a:latin typeface="Calibri" panose="020F0502020204030204" pitchFamily="34" charset="0"/>
                <a:cs typeface="Calibri" panose="020F0502020204030204" pitchFamily="34" charset="0"/>
              </a:rPr>
              <a:t> </a:t>
            </a:r>
            <a:r>
              <a:rPr lang="en-GB" sz="2400" b="0" dirty="0">
                <a:solidFill>
                  <a:schemeClr val="accent3"/>
                </a:solidFill>
                <a:latin typeface="Calibri" panose="020F0502020204030204" pitchFamily="34" charset="0"/>
                <a:cs typeface="Calibri" panose="020F0502020204030204" pitchFamily="34" charset="0"/>
                <a:hlinkClick r:id="rId3"/>
              </a:rPr>
              <a:t>https://piecestudy.org/wp-content/uploads/2022/07/Natcen_2022_H-Norman_final_.pptx</a:t>
            </a:r>
            <a:r>
              <a:rPr lang="en-GB" sz="2400" b="0" dirty="0">
                <a:solidFill>
                  <a:schemeClr val="accent3"/>
                </a:solidFill>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4214769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b="1" dirty="0">
                <a:solidFill>
                  <a:srgbClr val="0070C0"/>
                </a:solidFill>
                <a:latin typeface="Calibri" panose="020F0502020204030204" pitchFamily="34" charset="0"/>
                <a:cs typeface="Calibri" panose="020F0502020204030204" pitchFamily="34" charset="0"/>
              </a:rPr>
              <a:t>Extending the analysis – the effect of poverty</a:t>
            </a:r>
            <a:endParaRPr lang="en-GB" dirty="0"/>
          </a:p>
        </p:txBody>
      </p:sp>
      <p:sp>
        <p:nvSpPr>
          <p:cNvPr id="3" name="Content Placeholder 2"/>
          <p:cNvSpPr>
            <a:spLocks noGrp="1"/>
          </p:cNvSpPr>
          <p:nvPr>
            <p:ph idx="1"/>
          </p:nvPr>
        </p:nvSpPr>
        <p:spPr/>
        <p:txBody>
          <a:bodyPr/>
          <a:lstStyle/>
          <a:p>
            <a:r>
              <a:rPr lang="en-GB" sz="2200" b="0" dirty="0">
                <a:latin typeface="Calibri" panose="020F0502020204030204" pitchFamily="34" charset="0"/>
                <a:cs typeface="Calibri" panose="020F0502020204030204" pitchFamily="34" charset="0"/>
              </a:rPr>
              <a:t>Fathers’ involvement has a positive effect on educational attainment</a:t>
            </a:r>
          </a:p>
          <a:p>
            <a:r>
              <a:rPr lang="en-GB" sz="2200" b="0" dirty="0">
                <a:latin typeface="Calibri" panose="020F0502020204030204" pitchFamily="34" charset="0"/>
                <a:cs typeface="Calibri" panose="020F0502020204030204" pitchFamily="34" charset="0"/>
              </a:rPr>
              <a:t>Poverty has a negative effect on educational attainment </a:t>
            </a:r>
          </a:p>
          <a:p>
            <a:r>
              <a:rPr lang="en-GB" sz="2200" b="0" dirty="0">
                <a:latin typeface="Calibri" panose="020F0502020204030204" pitchFamily="34" charset="0"/>
                <a:cs typeface="Calibri" panose="020F0502020204030204" pitchFamily="34" charset="0"/>
              </a:rPr>
              <a:t>Do these things interact?</a:t>
            </a:r>
          </a:p>
          <a:p>
            <a:pPr lvl="1"/>
            <a:r>
              <a:rPr lang="en-GB" sz="2200" b="1" dirty="0">
                <a:solidFill>
                  <a:srgbClr val="7030A0"/>
                </a:solidFill>
                <a:latin typeface="Calibri" panose="020F0502020204030204" pitchFamily="34" charset="0"/>
                <a:cs typeface="Calibri" panose="020F0502020204030204" pitchFamily="34" charset="0"/>
              </a:rPr>
              <a:t>RQ2: Does fathers’ involvement help to moderate the negative effects from poverty?</a:t>
            </a:r>
          </a:p>
          <a:p>
            <a:pPr marL="0" indent="0">
              <a:buNone/>
            </a:pPr>
            <a:endParaRPr lang="en-GB" dirty="0"/>
          </a:p>
          <a:p>
            <a:pPr marL="0" indent="0">
              <a:buNone/>
            </a:pPr>
            <a:r>
              <a:rPr lang="en-GB" dirty="0"/>
              <a:t>New variable:</a:t>
            </a:r>
          </a:p>
          <a:p>
            <a:pPr marL="0" indent="0">
              <a:buNone/>
            </a:pPr>
            <a:r>
              <a:rPr lang="en-GB" dirty="0"/>
              <a:t>POVERTY STATUS - Organisation for Economic Cooperation (OECD)</a:t>
            </a:r>
          </a:p>
        </p:txBody>
      </p:sp>
      <p:pic>
        <p:nvPicPr>
          <p:cNvPr id="4" name="Picture 3"/>
          <p:cNvPicPr>
            <a:picLocks noChangeAspect="1"/>
          </p:cNvPicPr>
          <p:nvPr/>
        </p:nvPicPr>
        <p:blipFill>
          <a:blip r:embed="rId3"/>
          <a:stretch>
            <a:fillRect/>
          </a:stretch>
        </p:blipFill>
        <p:spPr>
          <a:xfrm>
            <a:off x="323850" y="4148540"/>
            <a:ext cx="8248603" cy="1140051"/>
          </a:xfrm>
          <a:prstGeom prst="rect">
            <a:avLst/>
          </a:prstGeom>
        </p:spPr>
      </p:pic>
      <p:sp>
        <p:nvSpPr>
          <p:cNvPr id="5" name="TextBox 4"/>
          <p:cNvSpPr txBox="1"/>
          <p:nvPr/>
        </p:nvSpPr>
        <p:spPr>
          <a:xfrm>
            <a:off x="7378653" y="5174668"/>
            <a:ext cx="1193800" cy="369332"/>
          </a:xfrm>
          <a:prstGeom prst="rect">
            <a:avLst/>
          </a:prstGeom>
          <a:noFill/>
        </p:spPr>
        <p:txBody>
          <a:bodyPr wrap="square" rtlCol="0">
            <a:spAutoFit/>
          </a:bodyPr>
          <a:lstStyle/>
          <a:p>
            <a:r>
              <a:rPr lang="en-GB" dirty="0"/>
              <a:t>n=4,966</a:t>
            </a:r>
          </a:p>
        </p:txBody>
      </p:sp>
    </p:spTree>
    <p:extLst>
      <p:ext uri="{BB962C8B-B14F-4D97-AF65-F5344CB8AC3E}">
        <p14:creationId xmlns:p14="http://schemas.microsoft.com/office/powerpoint/2010/main" val="3449266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5228" y="216000"/>
            <a:ext cx="6580872" cy="698400"/>
          </a:xfrm>
        </p:spPr>
        <p:txBody>
          <a:bodyPr/>
          <a:lstStyle/>
          <a:p>
            <a:r>
              <a:rPr lang="en-GB" sz="2500" b="1" dirty="0">
                <a:solidFill>
                  <a:srgbClr val="0070C0"/>
                </a:solidFill>
              </a:rPr>
              <a:t>Level of (</a:t>
            </a:r>
            <a:r>
              <a:rPr lang="en-GB" sz="2500" b="1" dirty="0" err="1">
                <a:solidFill>
                  <a:srgbClr val="0070C0"/>
                </a:solidFill>
              </a:rPr>
              <a:t>i</a:t>
            </a:r>
            <a:r>
              <a:rPr lang="en-GB" sz="2500" b="1" dirty="0">
                <a:solidFill>
                  <a:srgbClr val="0070C0"/>
                </a:solidFill>
              </a:rPr>
              <a:t>) fathers and (ii) mothers’ involvement by poverty status (%)</a:t>
            </a:r>
          </a:p>
        </p:txBody>
      </p:sp>
      <p:sp>
        <p:nvSpPr>
          <p:cNvPr id="3" name="Content Placeholder 2"/>
          <p:cNvSpPr>
            <a:spLocks noGrp="1"/>
          </p:cNvSpPr>
          <p:nvPr>
            <p:ph idx="1"/>
          </p:nvPr>
        </p:nvSpPr>
        <p:spPr/>
        <p:txBody>
          <a:bodyPr/>
          <a:lstStyle/>
          <a:p>
            <a:endParaRPr lang="en-GB" dirty="0"/>
          </a:p>
          <a:p>
            <a:endParaRPr lang="en-GB" dirty="0"/>
          </a:p>
          <a:p>
            <a:endParaRPr lang="en-GB" dirty="0"/>
          </a:p>
          <a:p>
            <a:endParaRPr lang="en-GB" dirty="0"/>
          </a:p>
          <a:p>
            <a:endParaRPr lang="en-GB" dirty="0"/>
          </a:p>
          <a:p>
            <a:pPr marL="0" indent="0">
              <a:buNone/>
            </a:pPr>
            <a:endParaRPr lang="en-GB" dirty="0"/>
          </a:p>
        </p:txBody>
      </p:sp>
      <p:graphicFrame>
        <p:nvGraphicFramePr>
          <p:cNvPr id="10" name="Chart 9"/>
          <p:cNvGraphicFramePr>
            <a:graphicFrameLocks/>
          </p:cNvGraphicFramePr>
          <p:nvPr>
            <p:extLst>
              <p:ext uri="{D42A27DB-BD31-4B8C-83A1-F6EECF244321}">
                <p14:modId xmlns:p14="http://schemas.microsoft.com/office/powerpoint/2010/main" val="1797322875"/>
              </p:ext>
            </p:extLst>
          </p:nvPr>
        </p:nvGraphicFramePr>
        <p:xfrm>
          <a:off x="73025" y="1068682"/>
          <a:ext cx="8997949"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p:cNvGraphicFramePr>
            <a:graphicFrameLocks/>
          </p:cNvGraphicFramePr>
          <p:nvPr>
            <p:extLst>
              <p:ext uri="{D42A27DB-BD31-4B8C-83A1-F6EECF244321}">
                <p14:modId xmlns:p14="http://schemas.microsoft.com/office/powerpoint/2010/main" val="3495921268"/>
              </p:ext>
            </p:extLst>
          </p:nvPr>
        </p:nvGraphicFramePr>
        <p:xfrm>
          <a:off x="73025" y="3811882"/>
          <a:ext cx="8997950" cy="3013075"/>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p:cNvSpPr txBox="1"/>
          <p:nvPr/>
        </p:nvSpPr>
        <p:spPr>
          <a:xfrm>
            <a:off x="7454901" y="2255616"/>
            <a:ext cx="1498600" cy="369332"/>
          </a:xfrm>
          <a:prstGeom prst="rect">
            <a:avLst/>
          </a:prstGeom>
          <a:noFill/>
        </p:spPr>
        <p:txBody>
          <a:bodyPr wrap="square" rtlCol="0">
            <a:spAutoFit/>
          </a:bodyPr>
          <a:lstStyle/>
          <a:p>
            <a:r>
              <a:rPr lang="en-GB" dirty="0"/>
              <a:t>(</a:t>
            </a:r>
            <a:r>
              <a:rPr lang="en-GB" dirty="0" err="1"/>
              <a:t>i</a:t>
            </a:r>
            <a:r>
              <a:rPr lang="en-GB" dirty="0"/>
              <a:t>) FATHERS</a:t>
            </a:r>
          </a:p>
        </p:txBody>
      </p:sp>
      <p:sp>
        <p:nvSpPr>
          <p:cNvPr id="13" name="TextBox 12"/>
          <p:cNvSpPr txBox="1"/>
          <p:nvPr/>
        </p:nvSpPr>
        <p:spPr>
          <a:xfrm>
            <a:off x="7456488" y="4764421"/>
            <a:ext cx="1739899" cy="369332"/>
          </a:xfrm>
          <a:prstGeom prst="rect">
            <a:avLst/>
          </a:prstGeom>
          <a:noFill/>
        </p:spPr>
        <p:txBody>
          <a:bodyPr wrap="square" rtlCol="0">
            <a:spAutoFit/>
          </a:bodyPr>
          <a:lstStyle/>
          <a:p>
            <a:r>
              <a:rPr lang="en-GB" dirty="0"/>
              <a:t>(ii) MOTHERS</a:t>
            </a:r>
          </a:p>
        </p:txBody>
      </p:sp>
    </p:spTree>
    <p:extLst>
      <p:ext uri="{BB962C8B-B14F-4D97-AF65-F5344CB8AC3E}">
        <p14:creationId xmlns:p14="http://schemas.microsoft.com/office/powerpoint/2010/main" val="3195152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250" y="216993"/>
            <a:ext cx="6737350" cy="792000"/>
          </a:xfrm>
        </p:spPr>
        <p:txBody>
          <a:bodyPr/>
          <a:lstStyle/>
          <a:p>
            <a:r>
              <a:rPr lang="en-GB" sz="2200" b="1" dirty="0">
                <a:solidFill>
                  <a:srgbClr val="0070C0"/>
                </a:solidFill>
                <a:latin typeface="Calibri" panose="020F0502020204030204" pitchFamily="34" charset="0"/>
                <a:cs typeface="Calibri" panose="020F0502020204030204" pitchFamily="34" charset="0"/>
              </a:rPr>
              <a:t>Results: The effect of father involvement (FINV), mother involvement (MINV) and poverty status on attainment</a:t>
            </a:r>
          </a:p>
        </p:txBody>
      </p:sp>
      <p:sp>
        <p:nvSpPr>
          <p:cNvPr id="3" name="Content Placeholder 2"/>
          <p:cNvSpPr>
            <a:spLocks noGrp="1"/>
          </p:cNvSpPr>
          <p:nvPr>
            <p:ph idx="1"/>
          </p:nvPr>
        </p:nvSpPr>
        <p:spPr/>
        <p:txBody>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5" name="Text Box 2"/>
          <p:cNvSpPr txBox="1">
            <a:spLocks noChangeArrowheads="1"/>
          </p:cNvSpPr>
          <p:nvPr/>
        </p:nvSpPr>
        <p:spPr bwMode="auto">
          <a:xfrm>
            <a:off x="315228" y="4861150"/>
            <a:ext cx="8708121" cy="58420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en-GB" sz="1600" i="1" dirty="0">
                <a:effectLst/>
                <a:latin typeface="Calibri" panose="020F0502020204030204" pitchFamily="34" charset="0"/>
                <a:ea typeface="Calibri" panose="020F0502020204030204" pitchFamily="34" charset="0"/>
                <a:cs typeface="Times New Roman" panose="02020603050405020304" pitchFamily="18" charset="0"/>
              </a:rPr>
              <a:t>CONTROL VARIABLES:  Gender and ethnicity of child, child’s age, whether child lives with other siblings, quality of local area, housing tenure, father’s education level, whether child attended formal (ECEC) childcare before the age of five, fathers work hours, mothers’ work hours, father’s age</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 </a:t>
            </a:r>
          </a:p>
        </p:txBody>
      </p:sp>
      <p:pic>
        <p:nvPicPr>
          <p:cNvPr id="6" name="Picture 5"/>
          <p:cNvPicPr>
            <a:picLocks noChangeAspect="1"/>
          </p:cNvPicPr>
          <p:nvPr/>
        </p:nvPicPr>
        <p:blipFill rotWithShape="1">
          <a:blip r:embed="rId3"/>
          <a:srcRect t="6570" r="13439"/>
          <a:stretch/>
        </p:blipFill>
        <p:spPr>
          <a:xfrm>
            <a:off x="775602" y="1104662"/>
            <a:ext cx="7787372" cy="3659825"/>
          </a:xfrm>
          <a:prstGeom prst="rect">
            <a:avLst/>
          </a:prstGeom>
        </p:spPr>
      </p:pic>
      <p:sp>
        <p:nvSpPr>
          <p:cNvPr id="4" name="TextBox 3"/>
          <p:cNvSpPr txBox="1"/>
          <p:nvPr/>
        </p:nvSpPr>
        <p:spPr>
          <a:xfrm>
            <a:off x="6959600" y="3935656"/>
            <a:ext cx="2554971" cy="584775"/>
          </a:xfrm>
          <a:prstGeom prst="rect">
            <a:avLst/>
          </a:prstGeom>
          <a:noFill/>
        </p:spPr>
        <p:txBody>
          <a:bodyPr wrap="square" rtlCol="0">
            <a:spAutoFit/>
          </a:bodyPr>
          <a:lstStyle/>
          <a:p>
            <a:r>
              <a:rPr lang="en-GB" sz="1600" dirty="0">
                <a:latin typeface="Calibri" panose="020F0502020204030204" pitchFamily="34" charset="0"/>
                <a:cs typeface="Calibri" panose="020F0502020204030204" pitchFamily="34" charset="0"/>
              </a:rPr>
              <a:t>NS = Not significant</a:t>
            </a:r>
          </a:p>
          <a:p>
            <a:r>
              <a:rPr lang="en-GB" sz="1600" dirty="0">
                <a:latin typeface="Calibri" panose="020F0502020204030204" pitchFamily="34" charset="0"/>
                <a:cs typeface="Calibri" panose="020F0502020204030204" pitchFamily="34" charset="0"/>
              </a:rPr>
              <a:t>** sig (p&lt;0.01)</a:t>
            </a:r>
          </a:p>
        </p:txBody>
      </p:sp>
    </p:spTree>
    <p:extLst>
      <p:ext uri="{BB962C8B-B14F-4D97-AF65-F5344CB8AC3E}">
        <p14:creationId xmlns:p14="http://schemas.microsoft.com/office/powerpoint/2010/main" val="29188575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b="1" dirty="0">
                <a:solidFill>
                  <a:srgbClr val="0070C0"/>
                </a:solidFill>
                <a:latin typeface="Calibri" panose="020F0502020204030204" pitchFamily="34" charset="0"/>
                <a:cs typeface="Calibri" panose="020F0502020204030204" pitchFamily="34" charset="0"/>
              </a:rPr>
              <a:t>Results: The moderating effect of father &amp; mother involvement (FINV/MINV) on attainment</a:t>
            </a:r>
          </a:p>
        </p:txBody>
      </p:sp>
      <p:pic>
        <p:nvPicPr>
          <p:cNvPr id="36" name="Picture 35"/>
          <p:cNvPicPr>
            <a:picLocks noChangeAspect="1"/>
          </p:cNvPicPr>
          <p:nvPr/>
        </p:nvPicPr>
        <p:blipFill rotWithShape="1">
          <a:blip r:embed="rId3"/>
          <a:srcRect t="5999" r="12421"/>
          <a:stretch/>
        </p:blipFill>
        <p:spPr>
          <a:xfrm>
            <a:off x="825500" y="1244600"/>
            <a:ext cx="7670800" cy="3429000"/>
          </a:xfrm>
          <a:prstGeom prst="rect">
            <a:avLst/>
          </a:prstGeom>
        </p:spPr>
      </p:pic>
      <p:sp>
        <p:nvSpPr>
          <p:cNvPr id="37" name="Text Box 2"/>
          <p:cNvSpPr txBox="1">
            <a:spLocks noChangeArrowheads="1"/>
          </p:cNvSpPr>
          <p:nvPr/>
        </p:nvSpPr>
        <p:spPr bwMode="auto">
          <a:xfrm>
            <a:off x="306839" y="4745100"/>
            <a:ext cx="8708121" cy="58420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en-GB" sz="1600" i="1" dirty="0">
                <a:effectLst/>
                <a:latin typeface="Calibri" panose="020F0502020204030204" pitchFamily="34" charset="0"/>
                <a:ea typeface="Calibri" panose="020F0502020204030204" pitchFamily="34" charset="0"/>
                <a:cs typeface="Times New Roman" panose="02020603050405020304" pitchFamily="18" charset="0"/>
              </a:rPr>
              <a:t>CONTROL VARIABLES:  Gender and ethnicity of child, child’s age, whether child lives with other siblings, quality of local area, housing tenure, father’s education level, whether child attended formal (ECEC) childcare before the age of five, fathers work hours, mothers’ work hours, father’s age</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5" name="TextBox 4"/>
          <p:cNvSpPr txBox="1"/>
          <p:nvPr/>
        </p:nvSpPr>
        <p:spPr>
          <a:xfrm>
            <a:off x="6934200" y="3732456"/>
            <a:ext cx="2554971" cy="830997"/>
          </a:xfrm>
          <a:prstGeom prst="rect">
            <a:avLst/>
          </a:prstGeom>
          <a:noFill/>
        </p:spPr>
        <p:txBody>
          <a:bodyPr wrap="square" rtlCol="0">
            <a:spAutoFit/>
          </a:bodyPr>
          <a:lstStyle/>
          <a:p>
            <a:r>
              <a:rPr lang="en-GB" sz="1600" dirty="0">
                <a:latin typeface="Calibri" panose="020F0502020204030204" pitchFamily="34" charset="0"/>
                <a:cs typeface="Calibri" panose="020F0502020204030204" pitchFamily="34" charset="0"/>
              </a:rPr>
              <a:t>NS = Not significant</a:t>
            </a:r>
          </a:p>
          <a:p>
            <a:r>
              <a:rPr lang="en-GB" sz="1600" dirty="0">
                <a:latin typeface="Calibri" panose="020F0502020204030204" pitchFamily="34" charset="0"/>
                <a:cs typeface="Calibri" panose="020F0502020204030204" pitchFamily="34" charset="0"/>
              </a:rPr>
              <a:t>** sig (p&lt;0.01)</a:t>
            </a:r>
          </a:p>
          <a:p>
            <a:r>
              <a:rPr lang="en-GB" sz="1600" dirty="0">
                <a:latin typeface="Calibri" panose="020F0502020204030204" pitchFamily="34" charset="0"/>
                <a:cs typeface="Calibri" panose="020F0502020204030204" pitchFamily="34" charset="0"/>
              </a:rPr>
              <a:t>* sig (p&lt;0.05)</a:t>
            </a:r>
          </a:p>
        </p:txBody>
      </p:sp>
    </p:spTree>
    <p:extLst>
      <p:ext uri="{BB962C8B-B14F-4D97-AF65-F5344CB8AC3E}">
        <p14:creationId xmlns:p14="http://schemas.microsoft.com/office/powerpoint/2010/main" val="42056552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b="1" dirty="0">
                <a:solidFill>
                  <a:srgbClr val="0070C0"/>
                </a:solidFill>
              </a:rPr>
              <a:t>Summary</a:t>
            </a:r>
            <a:endParaRPr lang="en-GB" b="1" dirty="0">
              <a:solidFill>
                <a:srgbClr val="0070C0"/>
              </a:solidFill>
            </a:endParaRPr>
          </a:p>
        </p:txBody>
      </p:sp>
      <p:sp>
        <p:nvSpPr>
          <p:cNvPr id="3" name="Content Placeholder 2"/>
          <p:cNvSpPr>
            <a:spLocks noGrp="1"/>
          </p:cNvSpPr>
          <p:nvPr>
            <p:ph idx="1"/>
          </p:nvPr>
        </p:nvSpPr>
        <p:spPr>
          <a:xfrm>
            <a:off x="315228" y="1283300"/>
            <a:ext cx="8496300" cy="4126900"/>
          </a:xfrm>
          <a:solidFill>
            <a:schemeClr val="bg1"/>
          </a:solidFill>
        </p:spPr>
        <p:txBody>
          <a:bodyPr/>
          <a:lstStyle/>
          <a:p>
            <a:r>
              <a:rPr lang="en-GB" sz="2400" dirty="0">
                <a:latin typeface="Calibri" panose="020F0502020204030204" pitchFamily="34" charset="0"/>
                <a:cs typeface="Calibri" panose="020F0502020204030204" pitchFamily="34" charset="0"/>
              </a:rPr>
              <a:t>Fathers involvement has a positive effect on educational attainment at age five – even when we control for poverty status</a:t>
            </a:r>
          </a:p>
          <a:p>
            <a:pPr lvl="1">
              <a:spcAft>
                <a:spcPts val="1200"/>
              </a:spcAft>
            </a:pPr>
            <a:r>
              <a:rPr lang="en-GB" sz="2400" b="0" i="1" dirty="0">
                <a:latin typeface="Calibri" panose="020F0502020204030204" pitchFamily="34" charset="0"/>
                <a:cs typeface="Calibri" panose="020F0502020204030204" pitchFamily="34" charset="0"/>
              </a:rPr>
              <a:t>But it does *not* moderate the negative effect of poverty on educational attainment</a:t>
            </a:r>
          </a:p>
          <a:p>
            <a:r>
              <a:rPr lang="en-GB" sz="2400" dirty="0">
                <a:latin typeface="Calibri" panose="020F0502020204030204" pitchFamily="34" charset="0"/>
                <a:cs typeface="Calibri" panose="020F0502020204030204" pitchFamily="34" charset="0"/>
              </a:rPr>
              <a:t>Mothers’ involvement has a significant moderating effect on the relationship between poverty and attainment </a:t>
            </a:r>
            <a:endParaRPr lang="en-GB" sz="2400" b="0" dirty="0">
              <a:latin typeface="Calibri" panose="020F0502020204030204" pitchFamily="34" charset="0"/>
              <a:cs typeface="Calibri" panose="020F0502020204030204" pitchFamily="34" charset="0"/>
            </a:endParaRPr>
          </a:p>
          <a:p>
            <a:pPr lvl="1"/>
            <a:r>
              <a:rPr lang="en-GB" sz="2400" dirty="0">
                <a:latin typeface="Calibri" panose="020F0502020204030204" pitchFamily="34" charset="0"/>
                <a:cs typeface="Calibri" panose="020F0502020204030204" pitchFamily="34" charset="0"/>
              </a:rPr>
              <a:t> i.e. Higher levels of mothers’ involvement within households that are poor helps to reduce the negative effect of poverty on children’s educational attainment</a:t>
            </a:r>
          </a:p>
        </p:txBody>
      </p:sp>
    </p:spTree>
    <p:extLst>
      <p:ext uri="{BB962C8B-B14F-4D97-AF65-F5344CB8AC3E}">
        <p14:creationId xmlns:p14="http://schemas.microsoft.com/office/powerpoint/2010/main" val="37298137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70C0"/>
                </a:solidFill>
              </a:rPr>
              <a:t>Concluding remarks</a:t>
            </a:r>
          </a:p>
        </p:txBody>
      </p:sp>
      <p:sp>
        <p:nvSpPr>
          <p:cNvPr id="3" name="Content Placeholder 2"/>
          <p:cNvSpPr>
            <a:spLocks noGrp="1"/>
          </p:cNvSpPr>
          <p:nvPr>
            <p:ph idx="1"/>
          </p:nvPr>
        </p:nvSpPr>
        <p:spPr>
          <a:xfrm>
            <a:off x="315228" y="1173169"/>
            <a:ext cx="8496300" cy="4504299"/>
          </a:xfrm>
        </p:spPr>
        <p:txBody>
          <a:bodyPr/>
          <a:lstStyle/>
          <a:p>
            <a:pPr>
              <a:spcAft>
                <a:spcPts val="600"/>
              </a:spcAft>
            </a:pPr>
            <a:r>
              <a:rPr lang="en-GB" sz="2000" b="0" dirty="0">
                <a:latin typeface="Calibri" panose="020F0502020204030204" pitchFamily="34" charset="0"/>
                <a:cs typeface="Calibri" panose="020F0502020204030204" pitchFamily="34" charset="0"/>
              </a:rPr>
              <a:t>Fathers and mothers’ involvement has different effects on a child and their educational development hence why supporting both parents to be involved caregivers is important</a:t>
            </a:r>
          </a:p>
          <a:p>
            <a:pPr marL="0" indent="0">
              <a:spcAft>
                <a:spcPts val="600"/>
              </a:spcAft>
              <a:buNone/>
            </a:pPr>
            <a:r>
              <a:rPr lang="en-GB" sz="2000" b="0" dirty="0">
                <a:latin typeface="Calibri" panose="020F0502020204030204" pitchFamily="34" charset="0"/>
                <a:cs typeface="Calibri" panose="020F0502020204030204" pitchFamily="34" charset="0"/>
              </a:rPr>
              <a:t>But we note:</a:t>
            </a:r>
          </a:p>
          <a:p>
            <a:pPr>
              <a:spcAft>
                <a:spcPts val="600"/>
              </a:spcAft>
            </a:pPr>
            <a:r>
              <a:rPr lang="en-GB" sz="2000" b="0" dirty="0">
                <a:latin typeface="Calibri" panose="020F0502020204030204" pitchFamily="34" charset="0"/>
                <a:cs typeface="Calibri" panose="020F0502020204030204" pitchFamily="34" charset="0"/>
              </a:rPr>
              <a:t>Father and mother experiences of poverty are complex  so the conditions under which this impacts on children will be varied and diverse (e.g. see Tarrant 2021)</a:t>
            </a:r>
          </a:p>
          <a:p>
            <a:pPr>
              <a:spcAft>
                <a:spcPts val="600"/>
              </a:spcAft>
            </a:pPr>
            <a:r>
              <a:rPr lang="en-GB" sz="2000" b="0" dirty="0">
                <a:latin typeface="Calibri" panose="020F0502020204030204" pitchFamily="34" charset="0"/>
                <a:cs typeface="Calibri" panose="020F0502020204030204" pitchFamily="34" charset="0"/>
              </a:rPr>
              <a:t>MINV is not the solution to addressing socio-economic inequalities in education!</a:t>
            </a:r>
          </a:p>
          <a:p>
            <a:pPr>
              <a:spcAft>
                <a:spcPts val="600"/>
              </a:spcAft>
            </a:pPr>
            <a:r>
              <a:rPr lang="en-GB" sz="2000" b="0" dirty="0">
                <a:latin typeface="Calibri" panose="020F0502020204030204" pitchFamily="34" charset="0"/>
                <a:cs typeface="Calibri" panose="020F0502020204030204" pitchFamily="34" charset="0"/>
              </a:rPr>
              <a:t>Our analysis establishes associations (not causation) in the data - there will be other factors impacting on the relationship between poverty and academic attainment</a:t>
            </a:r>
          </a:p>
          <a:p>
            <a:pPr>
              <a:spcAft>
                <a:spcPts val="600"/>
              </a:spcAft>
            </a:pPr>
            <a:r>
              <a:rPr lang="en-GB" sz="2000" b="0" dirty="0">
                <a:latin typeface="Calibri" panose="020F0502020204030204" pitchFamily="34" charset="0"/>
                <a:cs typeface="Calibri" panose="020F0502020204030204" pitchFamily="34" charset="0"/>
              </a:rPr>
              <a:t>But this analysis does provides a foundation for further research in this area e.g. interesting to explore how parental involvement operates at different levels of socioeconomic status</a:t>
            </a:r>
          </a:p>
        </p:txBody>
      </p:sp>
    </p:spTree>
    <p:extLst>
      <p:ext uri="{BB962C8B-B14F-4D97-AF65-F5344CB8AC3E}">
        <p14:creationId xmlns:p14="http://schemas.microsoft.com/office/powerpoint/2010/main" val="12950341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53DB5-EAF8-7375-E404-E0F03DDCA0C2}"/>
              </a:ext>
            </a:extLst>
          </p:cNvPr>
          <p:cNvSpPr>
            <a:spLocks noGrp="1"/>
          </p:cNvSpPr>
          <p:nvPr>
            <p:ph type="title"/>
          </p:nvPr>
        </p:nvSpPr>
        <p:spPr/>
        <p:txBody>
          <a:bodyPr/>
          <a:lstStyle/>
          <a:p>
            <a:r>
              <a:rPr lang="en-GB" b="1" dirty="0">
                <a:solidFill>
                  <a:srgbClr val="0070C0"/>
                </a:solidFill>
              </a:rPr>
              <a:t>Reference – </a:t>
            </a:r>
            <a:br>
              <a:rPr lang="en-GB" b="1" dirty="0">
                <a:solidFill>
                  <a:srgbClr val="0070C0"/>
                </a:solidFill>
              </a:rPr>
            </a:br>
            <a:r>
              <a:rPr lang="en-GB" b="1" dirty="0">
                <a:solidFill>
                  <a:srgbClr val="0070C0"/>
                </a:solidFill>
              </a:rPr>
              <a:t>Data for the linked MCS-NPD</a:t>
            </a:r>
          </a:p>
        </p:txBody>
      </p:sp>
      <p:sp>
        <p:nvSpPr>
          <p:cNvPr id="3" name="Content Placeholder 2">
            <a:extLst>
              <a:ext uri="{FF2B5EF4-FFF2-40B4-BE49-F238E27FC236}">
                <a16:creationId xmlns:a16="http://schemas.microsoft.com/office/drawing/2014/main" id="{9C4B078B-528B-8AEC-6D6C-8B33D4454523}"/>
              </a:ext>
            </a:extLst>
          </p:cNvPr>
          <p:cNvSpPr>
            <a:spLocks noGrp="1"/>
          </p:cNvSpPr>
          <p:nvPr>
            <p:ph idx="1"/>
          </p:nvPr>
        </p:nvSpPr>
        <p:spPr/>
        <p:txBody>
          <a:bodyPr/>
          <a:lstStyle/>
          <a:p>
            <a:r>
              <a:rPr lang="en-GB" sz="2400" b="0" i="0" u="none" strike="noStrike" baseline="0" dirty="0">
                <a:solidFill>
                  <a:srgbClr val="000000"/>
                </a:solidFill>
                <a:latin typeface="FreightSans Pro Book"/>
              </a:rPr>
              <a:t>University College London, UCL Institute of Education, Centre for Longitudinal Studies, Department for Education. (2021). Millennium Cohort Study: Linked Education Administrative Datasets (National Pupil Database), England: Secure Access. [data collection]. 2nd Edition. UK Data Service. SN: 8481, </a:t>
            </a:r>
            <a:r>
              <a:rPr lang="en-GB" sz="2400" b="0" i="0" u="none" strike="noStrike" baseline="0" dirty="0">
                <a:solidFill>
                  <a:srgbClr val="000000"/>
                </a:solidFill>
                <a:latin typeface="FreightSans Pro Book"/>
                <a:hlinkClick r:id="rId2"/>
              </a:rPr>
              <a:t>http://doi.org/10.5255/UKDA-SN-8481-2</a:t>
            </a:r>
            <a:r>
              <a:rPr lang="en-GB" sz="2400" b="0" i="0" u="none" strike="noStrike" baseline="0" dirty="0">
                <a:solidFill>
                  <a:srgbClr val="000000"/>
                </a:solidFill>
                <a:latin typeface="FreightSans Pro Book"/>
              </a:rPr>
              <a:t>  </a:t>
            </a:r>
            <a:endParaRPr lang="en-GB" sz="2400" dirty="0"/>
          </a:p>
        </p:txBody>
      </p:sp>
    </p:spTree>
    <p:extLst>
      <p:ext uri="{BB962C8B-B14F-4D97-AF65-F5344CB8AC3E}">
        <p14:creationId xmlns:p14="http://schemas.microsoft.com/office/powerpoint/2010/main" val="8639010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b="1" dirty="0">
                <a:solidFill>
                  <a:srgbClr val="0070C0"/>
                </a:solidFill>
                <a:latin typeface="Calibri" panose="020F0502020204030204" pitchFamily="34" charset="0"/>
                <a:cs typeface="Calibri" panose="020F0502020204030204" pitchFamily="34" charset="0"/>
              </a:rPr>
              <a:t>Thank you! </a:t>
            </a:r>
          </a:p>
        </p:txBody>
      </p:sp>
      <p:pic>
        <p:nvPicPr>
          <p:cNvPr id="4" name="Content Placeholder 4"/>
          <p:cNvPicPr>
            <a:picLocks noGrp="1" noChangeAspect="1"/>
          </p:cNvPicPr>
          <p:nvPr>
            <p:ph idx="1"/>
          </p:nvPr>
        </p:nvPicPr>
        <p:blipFill rotWithShape="1">
          <a:blip r:embed="rId3" cstate="hqprint">
            <a:extLst>
              <a:ext uri="{28A0092B-C50C-407E-A947-70E740481C1C}">
                <a14:useLocalDpi xmlns:a14="http://schemas.microsoft.com/office/drawing/2010/main" val="0"/>
              </a:ext>
            </a:extLst>
          </a:blip>
          <a:srcRect t="13873" b="13993"/>
          <a:stretch/>
        </p:blipFill>
        <p:spPr>
          <a:xfrm>
            <a:off x="3115094" y="1492352"/>
            <a:ext cx="3202732" cy="2217500"/>
          </a:xfrm>
        </p:spPr>
      </p:pic>
      <p:sp>
        <p:nvSpPr>
          <p:cNvPr id="5" name="TextBox 4"/>
          <p:cNvSpPr txBox="1"/>
          <p:nvPr/>
        </p:nvSpPr>
        <p:spPr>
          <a:xfrm>
            <a:off x="2690950" y="3871038"/>
            <a:ext cx="4180114" cy="1908215"/>
          </a:xfrm>
          <a:prstGeom prst="rect">
            <a:avLst/>
          </a:prstGeom>
          <a:noFill/>
        </p:spPr>
        <p:txBody>
          <a:bodyPr wrap="square" rtlCol="0">
            <a:spAutoFit/>
          </a:bodyPr>
          <a:lstStyle/>
          <a:p>
            <a:pPr algn="ctr">
              <a:spcAft>
                <a:spcPts val="1200"/>
              </a:spcAft>
            </a:pPr>
            <a:r>
              <a:rPr lang="en-GB" sz="3600" b="1" dirty="0">
                <a:solidFill>
                  <a:srgbClr val="0070C0"/>
                </a:solidFill>
                <a:latin typeface="Calibri" panose="020F0502020204030204" pitchFamily="34" charset="0"/>
                <a:cs typeface="Calibri" panose="020F0502020204030204" pitchFamily="34" charset="0"/>
                <a:hlinkClick r:id="rId4"/>
              </a:rPr>
              <a:t>www.piecestudy.org</a:t>
            </a:r>
            <a:endParaRPr lang="en-GB" sz="3600" b="1" dirty="0">
              <a:solidFill>
                <a:srgbClr val="0070C0"/>
              </a:solidFill>
              <a:latin typeface="Calibri" panose="020F0502020204030204" pitchFamily="34" charset="0"/>
              <a:cs typeface="Calibri" panose="020F0502020204030204" pitchFamily="34" charset="0"/>
            </a:endParaRPr>
          </a:p>
          <a:p>
            <a:pPr algn="ctr"/>
            <a:r>
              <a:rPr lang="en-GB" sz="3600" b="1" dirty="0">
                <a:latin typeface="Calibri" panose="020F0502020204030204" pitchFamily="34" charset="0"/>
                <a:cs typeface="Calibri" panose="020F0502020204030204" pitchFamily="34" charset="0"/>
              </a:rPr>
              <a:t>@</a:t>
            </a:r>
            <a:r>
              <a:rPr lang="en-GB" sz="3600" b="1" dirty="0" err="1">
                <a:latin typeface="Calibri" panose="020F0502020204030204" pitchFamily="34" charset="0"/>
                <a:cs typeface="Calibri" panose="020F0502020204030204" pitchFamily="34" charset="0"/>
              </a:rPr>
              <a:t>PIECEstudy</a:t>
            </a:r>
            <a:endParaRPr lang="en-GB" sz="3600" b="1" dirty="0">
              <a:latin typeface="Calibri" panose="020F0502020204030204" pitchFamily="34" charset="0"/>
              <a:cs typeface="Calibri" panose="020F0502020204030204" pitchFamily="34" charset="0"/>
            </a:endParaRPr>
          </a:p>
          <a:p>
            <a:r>
              <a:rPr lang="en-GB" sz="3600" b="1" dirty="0">
                <a:solidFill>
                  <a:srgbClr val="0070C0"/>
                </a:solidFill>
                <a:latin typeface="Calibri" panose="020F0502020204030204" pitchFamily="34" charset="0"/>
                <a:cs typeface="Calibri" panose="020F0502020204030204" pitchFamily="34" charset="0"/>
              </a:rPr>
              <a:t> </a:t>
            </a:r>
          </a:p>
        </p:txBody>
      </p:sp>
      <p:pic>
        <p:nvPicPr>
          <p:cNvPr id="6" name="Picture 5"/>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3029504" y="4675026"/>
            <a:ext cx="512110" cy="512110"/>
          </a:xfrm>
          <a:prstGeom prst="rect">
            <a:avLst/>
          </a:prstGeom>
        </p:spPr>
      </p:pic>
    </p:spTree>
    <p:extLst>
      <p:ext uri="{BB962C8B-B14F-4D97-AF65-F5344CB8AC3E}">
        <p14:creationId xmlns:p14="http://schemas.microsoft.com/office/powerpoint/2010/main" val="1928630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b="1" dirty="0">
                <a:solidFill>
                  <a:srgbClr val="0070C0"/>
                </a:solidFill>
                <a:latin typeface="Calibri" panose="020F0502020204030204" pitchFamily="34" charset="0"/>
                <a:cs typeface="Calibri" panose="020F0502020204030204" pitchFamily="34" charset="0"/>
              </a:rPr>
              <a:t>APPENDIX: Why might fathers have a unique effect?</a:t>
            </a:r>
          </a:p>
        </p:txBody>
      </p:sp>
      <p:sp>
        <p:nvSpPr>
          <p:cNvPr id="3" name="Content Placeholder 2"/>
          <p:cNvSpPr>
            <a:spLocks noGrp="1"/>
          </p:cNvSpPr>
          <p:nvPr>
            <p:ph idx="1"/>
          </p:nvPr>
        </p:nvSpPr>
        <p:spPr>
          <a:xfrm>
            <a:off x="323850" y="1295999"/>
            <a:ext cx="8496300" cy="4367821"/>
          </a:xfrm>
        </p:spPr>
        <p:txBody>
          <a:bodyPr/>
          <a:lstStyle/>
          <a:p>
            <a:pPr>
              <a:spcAft>
                <a:spcPts val="600"/>
              </a:spcAft>
            </a:pPr>
            <a:r>
              <a:rPr lang="en-GB" sz="2400" b="0" dirty="0">
                <a:latin typeface="Calibri" panose="020F0502020204030204" pitchFamily="34" charset="0"/>
                <a:cs typeface="Calibri" panose="020F0502020204030204" pitchFamily="34" charset="0"/>
              </a:rPr>
              <a:t>Exposure to more words, vocabulary and language e.g. children have higher vocabularies &amp; more complex language skills the more their fathers talk to them (e.g. Cabrera et al. 2018)</a:t>
            </a:r>
          </a:p>
          <a:p>
            <a:pPr>
              <a:spcAft>
                <a:spcPts val="600"/>
              </a:spcAft>
            </a:pPr>
            <a:r>
              <a:rPr lang="en-GB" sz="2400" b="0" dirty="0">
                <a:latin typeface="Calibri" panose="020F0502020204030204" pitchFamily="34" charset="0"/>
                <a:cs typeface="Calibri" panose="020F0502020204030204" pitchFamily="34" charset="0"/>
              </a:rPr>
              <a:t>Fathers are involved in different ways to the mother e.g. greater physical engagement is more likely to promote risk-taking and problem-solving (e.g. Allen and Daly 2007; </a:t>
            </a:r>
            <a:r>
              <a:rPr lang="en-GB" sz="2400" b="0" dirty="0" err="1">
                <a:latin typeface="Calibri" panose="020F0502020204030204" pitchFamily="34" charset="0"/>
                <a:cs typeface="Calibri" panose="020F0502020204030204" pitchFamily="34" charset="0"/>
              </a:rPr>
              <a:t>Roggman</a:t>
            </a:r>
            <a:r>
              <a:rPr lang="en-GB" sz="2400" b="0" dirty="0">
                <a:latin typeface="Calibri" panose="020F0502020204030204" pitchFamily="34" charset="0"/>
                <a:cs typeface="Calibri" panose="020F0502020204030204" pitchFamily="34" charset="0"/>
              </a:rPr>
              <a:t> et al 2004).</a:t>
            </a:r>
          </a:p>
          <a:p>
            <a:pPr lvl="1">
              <a:spcAft>
                <a:spcPts val="1200"/>
              </a:spcAft>
            </a:pPr>
            <a:r>
              <a:rPr lang="en-GB" sz="2400" b="0" dirty="0">
                <a:latin typeface="Calibri" panose="020F0502020204030204" pitchFamily="34" charset="0"/>
                <a:cs typeface="Calibri" panose="020F0502020204030204" pitchFamily="34" charset="0"/>
              </a:rPr>
              <a:t>E.g. Fathers can help with role-modelling behaviour, which can enhance cognitive development &amp; social competence </a:t>
            </a:r>
          </a:p>
          <a:p>
            <a:pPr>
              <a:spcAft>
                <a:spcPts val="1200"/>
              </a:spcAft>
            </a:pPr>
            <a:r>
              <a:rPr lang="en-GB" sz="2400" b="0" dirty="0">
                <a:latin typeface="Calibri" panose="020F0502020204030204" pitchFamily="34" charset="0"/>
                <a:cs typeface="Calibri" panose="020F0502020204030204" pitchFamily="34" charset="0"/>
              </a:rPr>
              <a:t>The mental load impacts more on mothers (e.g. see Dean et al 2021) and so is less likely to interact with father engagement</a:t>
            </a:r>
          </a:p>
        </p:txBody>
      </p:sp>
    </p:spTree>
    <p:extLst>
      <p:ext uri="{BB962C8B-B14F-4D97-AF65-F5344CB8AC3E}">
        <p14:creationId xmlns:p14="http://schemas.microsoft.com/office/powerpoint/2010/main" val="9218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F5B2BD7-ACAE-4595-8069-FE2C0A6DF2DF}"/>
              </a:ext>
            </a:extLst>
          </p:cNvPr>
          <p:cNvSpPr>
            <a:spLocks noGrp="1"/>
          </p:cNvSpPr>
          <p:nvPr>
            <p:ph type="title"/>
          </p:nvPr>
        </p:nvSpPr>
        <p:spPr/>
        <p:txBody>
          <a:bodyPr/>
          <a:lstStyle/>
          <a:p>
            <a:r>
              <a:rPr lang="en-GB" sz="3600" b="1" dirty="0">
                <a:solidFill>
                  <a:srgbClr val="0070C0"/>
                </a:solidFill>
                <a:latin typeface="Calibri" panose="020F0502020204030204" pitchFamily="34" charset="0"/>
                <a:cs typeface="Calibri" panose="020F0502020204030204" pitchFamily="34" charset="0"/>
              </a:rPr>
              <a:t>Presentation Outline</a:t>
            </a:r>
            <a:endParaRPr lang="en-GB" sz="3600" b="1" dirty="0">
              <a:solidFill>
                <a:srgbClr val="FF0000"/>
              </a:solidFill>
              <a:latin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33AE2ED4-D365-40B0-A6D4-3C19D5C57C0B}"/>
              </a:ext>
            </a:extLst>
          </p:cNvPr>
          <p:cNvSpPr>
            <a:spLocks noGrp="1"/>
          </p:cNvSpPr>
          <p:nvPr>
            <p:ph idx="1"/>
          </p:nvPr>
        </p:nvSpPr>
        <p:spPr>
          <a:xfrm>
            <a:off x="315228" y="1268291"/>
            <a:ext cx="8496300" cy="4248000"/>
          </a:xfrm>
        </p:spPr>
        <p:txBody>
          <a:bodyPr/>
          <a:lstStyle/>
          <a:p>
            <a:pPr marL="514350" indent="-514350">
              <a:buFont typeface="+mj-lt"/>
              <a:buAutoNum type="arabicPeriod"/>
            </a:pPr>
            <a:r>
              <a:rPr lang="en-GB" sz="2800" b="0" dirty="0">
                <a:latin typeface="Calibri" panose="020F0502020204030204" pitchFamily="34" charset="0"/>
                <a:cs typeface="Calibri" panose="020F0502020204030204" pitchFamily="34" charset="0"/>
              </a:rPr>
              <a:t>Background</a:t>
            </a:r>
          </a:p>
          <a:p>
            <a:pPr marL="514350" indent="-514350">
              <a:buFont typeface="+mj-lt"/>
              <a:buAutoNum type="arabicPeriod"/>
            </a:pPr>
            <a:r>
              <a:rPr lang="en-GB" sz="2800" b="0" dirty="0">
                <a:latin typeface="Calibri" panose="020F0502020204030204" pitchFamily="34" charset="0"/>
                <a:cs typeface="Calibri" panose="020F0502020204030204" pitchFamily="34" charset="0"/>
              </a:rPr>
              <a:t>PIECE project</a:t>
            </a:r>
          </a:p>
          <a:p>
            <a:pPr marL="514350" indent="-514350">
              <a:buFont typeface="+mj-lt"/>
              <a:buAutoNum type="arabicPeriod"/>
            </a:pPr>
            <a:r>
              <a:rPr lang="en-GB" sz="2800" b="0" dirty="0">
                <a:latin typeface="Calibri" panose="020F0502020204030204" pitchFamily="34" charset="0"/>
                <a:cs typeface="Calibri" panose="020F0502020204030204" pitchFamily="34" charset="0"/>
              </a:rPr>
              <a:t>Data</a:t>
            </a:r>
          </a:p>
          <a:p>
            <a:pPr marL="514350" indent="-514350">
              <a:buFont typeface="+mj-lt"/>
              <a:buAutoNum type="arabicPeriod"/>
            </a:pPr>
            <a:r>
              <a:rPr lang="en-GB" sz="2800" b="0" dirty="0">
                <a:latin typeface="Calibri" panose="020F0502020204030204" pitchFamily="34" charset="0"/>
                <a:cs typeface="Calibri" panose="020F0502020204030204" pitchFamily="34" charset="0"/>
              </a:rPr>
              <a:t>Summary of headline findings from PIECE so far</a:t>
            </a:r>
          </a:p>
          <a:p>
            <a:pPr marL="514350" indent="-514350">
              <a:buFont typeface="+mj-lt"/>
              <a:buAutoNum type="arabicPeriod"/>
            </a:pPr>
            <a:r>
              <a:rPr lang="en-GB" sz="2800" b="0" dirty="0">
                <a:latin typeface="Calibri" panose="020F0502020204030204" pitchFamily="34" charset="0"/>
                <a:cs typeface="Calibri" panose="020F0502020204030204" pitchFamily="34" charset="0"/>
              </a:rPr>
              <a:t>Exploring the relationship between poverty, parental involvement and educational attainment</a:t>
            </a:r>
          </a:p>
          <a:p>
            <a:pPr marL="514350" indent="-514350">
              <a:buFont typeface="+mj-lt"/>
              <a:buAutoNum type="arabicPeriod"/>
            </a:pPr>
            <a:r>
              <a:rPr lang="en-GB" sz="2800" b="0" dirty="0">
                <a:latin typeface="Calibri" panose="020F0502020204030204" pitchFamily="34" charset="0"/>
                <a:cs typeface="Calibri" panose="020F0502020204030204" pitchFamily="34" charset="0"/>
              </a:rPr>
              <a:t>Summary of findings</a:t>
            </a:r>
          </a:p>
          <a:p>
            <a:pPr marL="514350" indent="-514350">
              <a:buFont typeface="+mj-lt"/>
              <a:buAutoNum type="arabicPeriod"/>
            </a:pPr>
            <a:r>
              <a:rPr lang="en-GB" sz="2800" b="0" dirty="0">
                <a:latin typeface="Calibri" panose="020F0502020204030204" pitchFamily="34" charset="0"/>
                <a:cs typeface="Calibri" panose="020F0502020204030204" pitchFamily="34" charset="0"/>
              </a:rPr>
              <a:t>Concluding remarks</a:t>
            </a:r>
          </a:p>
          <a:p>
            <a:pPr marL="514350" indent="-514350">
              <a:buFont typeface="+mj-lt"/>
              <a:buAutoNum type="arabicPeriod"/>
            </a:pPr>
            <a:endParaRPr lang="en-GB" sz="2800" b="0" dirty="0">
              <a:latin typeface="Calibri" panose="020F0502020204030204" pitchFamily="34" charset="0"/>
              <a:cs typeface="Calibri" panose="020F0502020204030204" pitchFamily="34" charset="0"/>
            </a:endParaRPr>
          </a:p>
        </p:txBody>
      </p:sp>
      <p:pic>
        <p:nvPicPr>
          <p:cNvPr id="2" name="Picture 1"/>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6582465" y="4008760"/>
            <a:ext cx="2470363" cy="1647231"/>
          </a:xfrm>
          <a:prstGeom prst="rect">
            <a:avLst/>
          </a:prstGeom>
        </p:spPr>
      </p:pic>
    </p:spTree>
    <p:extLst>
      <p:ext uri="{BB962C8B-B14F-4D97-AF65-F5344CB8AC3E}">
        <p14:creationId xmlns:p14="http://schemas.microsoft.com/office/powerpoint/2010/main" val="4150145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b="1" dirty="0">
                <a:solidFill>
                  <a:srgbClr val="0070C0"/>
                </a:solidFill>
                <a:latin typeface="Calibri" panose="020F0502020204030204" pitchFamily="34" charset="0"/>
                <a:cs typeface="Calibri" panose="020F0502020204030204" pitchFamily="34" charset="0"/>
              </a:rPr>
              <a:t>Background</a:t>
            </a:r>
          </a:p>
        </p:txBody>
      </p:sp>
      <p:sp>
        <p:nvSpPr>
          <p:cNvPr id="3" name="Content Placeholder 2"/>
          <p:cNvSpPr>
            <a:spLocks noGrp="1"/>
          </p:cNvSpPr>
          <p:nvPr>
            <p:ph idx="1"/>
          </p:nvPr>
        </p:nvSpPr>
        <p:spPr/>
        <p:txBody>
          <a:bodyPr/>
          <a:lstStyle/>
          <a:p>
            <a:pPr>
              <a:spcAft>
                <a:spcPts val="600"/>
              </a:spcAft>
            </a:pPr>
            <a:r>
              <a:rPr lang="en-GB" sz="2200" b="0" dirty="0">
                <a:latin typeface="Calibri" panose="020F0502020204030204" pitchFamily="34" charset="0"/>
                <a:cs typeface="Calibri" panose="020F0502020204030204" pitchFamily="34" charset="0"/>
              </a:rPr>
              <a:t>Parental childcare involvement is critical for supporting children’s education and learning</a:t>
            </a:r>
          </a:p>
          <a:p>
            <a:pPr lvl="1">
              <a:spcAft>
                <a:spcPts val="1200"/>
              </a:spcAft>
            </a:pPr>
            <a:r>
              <a:rPr lang="en-GB" sz="2200" dirty="0">
                <a:latin typeface="Calibri" panose="020F0502020204030204" pitchFamily="34" charset="0"/>
                <a:cs typeface="Calibri" panose="020F0502020204030204" pitchFamily="34" charset="0"/>
              </a:rPr>
              <a:t>Engagement in educational or </a:t>
            </a:r>
            <a:r>
              <a:rPr lang="en-GB" sz="2200" i="1" dirty="0">
                <a:latin typeface="Calibri" panose="020F0502020204030204" pitchFamily="34" charset="0"/>
                <a:cs typeface="Calibri" panose="020F0502020204030204" pitchFamily="34" charset="0"/>
              </a:rPr>
              <a:t>structured</a:t>
            </a:r>
            <a:r>
              <a:rPr lang="en-GB" sz="2200" dirty="0">
                <a:latin typeface="Calibri" panose="020F0502020204030204" pitchFamily="34" charset="0"/>
                <a:cs typeface="Calibri" panose="020F0502020204030204" pitchFamily="34" charset="0"/>
              </a:rPr>
              <a:t> activities is associated with better primary school grades &amp; cognitive skills (e.g. Del Bono et al 2016; </a:t>
            </a:r>
            <a:r>
              <a:rPr lang="en-GB" sz="2200" dirty="0" err="1">
                <a:latin typeface="Calibri" panose="020F0502020204030204" pitchFamily="34" charset="0"/>
                <a:cs typeface="Calibri" panose="020F0502020204030204" pitchFamily="34" charset="0"/>
              </a:rPr>
              <a:t>Hsin</a:t>
            </a:r>
            <a:r>
              <a:rPr lang="en-GB" sz="2200" dirty="0">
                <a:latin typeface="Calibri" panose="020F0502020204030204" pitchFamily="34" charset="0"/>
                <a:cs typeface="Calibri" panose="020F0502020204030204" pitchFamily="34" charset="0"/>
              </a:rPr>
              <a:t> and </a:t>
            </a:r>
            <a:r>
              <a:rPr lang="en-GB" sz="2200" dirty="0" err="1">
                <a:latin typeface="Calibri" panose="020F0502020204030204" pitchFamily="34" charset="0"/>
                <a:cs typeface="Calibri" panose="020F0502020204030204" pitchFamily="34" charset="0"/>
              </a:rPr>
              <a:t>Felfe</a:t>
            </a:r>
            <a:r>
              <a:rPr lang="en-GB" sz="2200" dirty="0">
                <a:latin typeface="Calibri" panose="020F0502020204030204" pitchFamily="34" charset="0"/>
                <a:cs typeface="Calibri" panose="020F0502020204030204" pitchFamily="34" charset="0"/>
              </a:rPr>
              <a:t>, 2014)</a:t>
            </a:r>
          </a:p>
          <a:p>
            <a:pPr>
              <a:spcAft>
                <a:spcPts val="1200"/>
              </a:spcAft>
            </a:pPr>
            <a:r>
              <a:rPr lang="en-GB" sz="2200" b="0" dirty="0">
                <a:latin typeface="Calibri" panose="020F0502020204030204" pitchFamily="34" charset="0"/>
                <a:cs typeface="Calibri" panose="020F0502020204030204" pitchFamily="34" charset="0"/>
              </a:rPr>
              <a:t>But this evidence is largely based on research with mothers or ’parents’</a:t>
            </a:r>
          </a:p>
          <a:p>
            <a:pPr>
              <a:spcAft>
                <a:spcPts val="1200"/>
              </a:spcAft>
            </a:pPr>
            <a:r>
              <a:rPr lang="en-GB" sz="2200" b="0" dirty="0">
                <a:latin typeface="Calibri" panose="020F0502020204030204" pitchFamily="34" charset="0"/>
                <a:cs typeface="Calibri" panose="020F0502020204030204" pitchFamily="34" charset="0"/>
              </a:rPr>
              <a:t>We know less about whether and how fathers impact on children’s education, independently of mothers</a:t>
            </a:r>
          </a:p>
          <a:p>
            <a:pPr>
              <a:spcAft>
                <a:spcPts val="1200"/>
              </a:spcAft>
            </a:pPr>
            <a:r>
              <a:rPr lang="en-GB" sz="2200" b="0" dirty="0">
                <a:latin typeface="Calibri" panose="020F0502020204030204" pitchFamily="34" charset="0"/>
                <a:cs typeface="Calibri" panose="020F0502020204030204" pitchFamily="34" charset="0"/>
              </a:rPr>
              <a:t>Does paternal childcare involvement have different consequences for child development?</a:t>
            </a:r>
            <a:endParaRPr lang="en-GB" sz="2200" b="0" dirty="0">
              <a:solidFill>
                <a:srgbClr val="000000"/>
              </a:solidFill>
              <a:latin typeface="Calibri" panose="020F0502020204030204" pitchFamily="34" charset="0"/>
              <a:cs typeface="Calibri" panose="020F0502020204030204" pitchFamily="34" charset="0"/>
            </a:endParaRPr>
          </a:p>
          <a:p>
            <a:endParaRPr lang="en-GB" dirty="0"/>
          </a:p>
        </p:txBody>
      </p:sp>
    </p:spTree>
    <p:extLst>
      <p:ext uri="{BB962C8B-B14F-4D97-AF65-F5344CB8AC3E}">
        <p14:creationId xmlns:p14="http://schemas.microsoft.com/office/powerpoint/2010/main" val="919164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b="1" dirty="0">
                <a:solidFill>
                  <a:srgbClr val="0070C0"/>
                </a:solidFill>
                <a:latin typeface="Calibri" panose="020F0502020204030204" pitchFamily="34" charset="0"/>
                <a:cs typeface="Calibri" panose="020F0502020204030204" pitchFamily="34" charset="0"/>
              </a:rPr>
              <a:t>Why is this important?</a:t>
            </a:r>
            <a:endParaRPr lang="en-GB" dirty="0"/>
          </a:p>
        </p:txBody>
      </p:sp>
      <p:sp>
        <p:nvSpPr>
          <p:cNvPr id="3" name="Content Placeholder 2"/>
          <p:cNvSpPr>
            <a:spLocks noGrp="1"/>
          </p:cNvSpPr>
          <p:nvPr>
            <p:ph idx="1"/>
          </p:nvPr>
        </p:nvSpPr>
        <p:spPr>
          <a:xfrm>
            <a:off x="315228" y="1296000"/>
            <a:ext cx="8631064" cy="4248000"/>
          </a:xfrm>
        </p:spPr>
        <p:txBody>
          <a:bodyPr/>
          <a:lstStyle/>
          <a:p>
            <a:pPr>
              <a:spcAft>
                <a:spcPts val="1200"/>
              </a:spcAft>
            </a:pPr>
            <a:r>
              <a:rPr lang="en-GB" sz="2000" b="0" dirty="0">
                <a:latin typeface="Calibri" panose="020F0502020204030204" pitchFamily="34" charset="0"/>
                <a:cs typeface="Calibri" panose="020F0502020204030204" pitchFamily="34" charset="0"/>
              </a:rPr>
              <a:t>Attainment at an early stage shapes educational pathways and future prospects in employment (e.g. GEO 2019; Hutchinson 2019)</a:t>
            </a:r>
          </a:p>
          <a:p>
            <a:pPr>
              <a:spcAft>
                <a:spcPts val="1200"/>
              </a:spcAft>
            </a:pPr>
            <a:r>
              <a:rPr lang="en-GB" sz="2000" b="0" dirty="0">
                <a:latin typeface="Calibri" panose="020F0502020204030204" pitchFamily="34" charset="0"/>
                <a:cs typeface="Calibri" panose="020F0502020204030204" pitchFamily="34" charset="0"/>
              </a:rPr>
              <a:t>Over a quarter of children in England not primary ‘school-ready’ (</a:t>
            </a:r>
            <a:r>
              <a:rPr lang="en-GB" sz="2000" b="0" dirty="0" err="1">
                <a:latin typeface="Calibri" panose="020F0502020204030204" pitchFamily="34" charset="0"/>
                <a:cs typeface="Calibri" panose="020F0502020204030204" pitchFamily="34" charset="0"/>
              </a:rPr>
              <a:t>DfE</a:t>
            </a:r>
            <a:r>
              <a:rPr lang="en-GB" sz="2000" b="0" dirty="0">
                <a:latin typeface="Calibri" panose="020F0502020204030204" pitchFamily="34" charset="0"/>
                <a:cs typeface="Calibri" panose="020F0502020204030204" pitchFamily="34" charset="0"/>
              </a:rPr>
              <a:t> 2018)</a:t>
            </a:r>
          </a:p>
          <a:p>
            <a:pPr>
              <a:spcAft>
                <a:spcPts val="1200"/>
              </a:spcAft>
            </a:pPr>
            <a:r>
              <a:rPr lang="en-GB" sz="2000" b="0" dirty="0">
                <a:latin typeface="Calibri" panose="020F0502020204030204" pitchFamily="34" charset="0"/>
                <a:cs typeface="Calibri" panose="020F0502020204030204" pitchFamily="34" charset="0"/>
              </a:rPr>
              <a:t>UK ranked in the bottom third of 41 of the world’s richest countries for inequalities in primary school education (UNICEF 2018)</a:t>
            </a:r>
          </a:p>
          <a:p>
            <a:pPr>
              <a:spcAft>
                <a:spcPts val="1200"/>
              </a:spcAft>
            </a:pPr>
            <a:r>
              <a:rPr lang="en-GB" sz="2000" b="0" dirty="0">
                <a:latin typeface="Calibri" panose="020F0502020204030204" pitchFamily="34" charset="0"/>
                <a:cs typeface="Calibri" panose="020F0502020204030204" pitchFamily="34" charset="0"/>
              </a:rPr>
              <a:t>Boys underachieve at every level (e.g. Moorhead 2019)</a:t>
            </a:r>
          </a:p>
          <a:p>
            <a:pPr>
              <a:spcAft>
                <a:spcPts val="1200"/>
              </a:spcAft>
            </a:pPr>
            <a:r>
              <a:rPr lang="en-GB" sz="2000" b="0" dirty="0">
                <a:latin typeface="Calibri" panose="020F0502020204030204" pitchFamily="34" charset="0"/>
                <a:cs typeface="Calibri" panose="020F0502020204030204" pitchFamily="34" charset="0"/>
              </a:rPr>
              <a:t>Girls are unrepresented in science and maths (e.g. </a:t>
            </a:r>
            <a:r>
              <a:rPr lang="en-GB" sz="2000" b="0" dirty="0" err="1">
                <a:latin typeface="Calibri" panose="020F0502020204030204" pitchFamily="34" charset="0"/>
                <a:cs typeface="Calibri" panose="020F0502020204030204" pitchFamily="34" charset="0"/>
              </a:rPr>
              <a:t>Weale</a:t>
            </a:r>
            <a:r>
              <a:rPr lang="en-GB" sz="2000" b="0" dirty="0">
                <a:latin typeface="Calibri" panose="020F0502020204030204" pitchFamily="34" charset="0"/>
                <a:cs typeface="Calibri" panose="020F0502020204030204" pitchFamily="34" charset="0"/>
              </a:rPr>
              <a:t> 2018)</a:t>
            </a:r>
          </a:p>
          <a:p>
            <a:pPr>
              <a:spcAft>
                <a:spcPts val="600"/>
              </a:spcAft>
            </a:pPr>
            <a:r>
              <a:rPr lang="en-GB" sz="2000" dirty="0">
                <a:latin typeface="Calibri" panose="020F0502020204030204" pitchFamily="34" charset="0"/>
                <a:cs typeface="Calibri" panose="020F0502020204030204" pitchFamily="34" charset="0"/>
              </a:rPr>
              <a:t>Children from poorer families do less well than their more affluent peers (e.g. Hutchinson 2019)</a:t>
            </a:r>
          </a:p>
          <a:p>
            <a:pPr lvl="1">
              <a:spcAft>
                <a:spcPts val="1200"/>
              </a:spcAft>
            </a:pPr>
            <a:r>
              <a:rPr lang="en-GB" sz="2000" b="1" dirty="0">
                <a:latin typeface="Calibri" panose="020F0502020204030204" pitchFamily="34" charset="0"/>
                <a:cs typeface="Calibri" panose="020F0502020204030204" pitchFamily="34" charset="0"/>
              </a:rPr>
              <a:t>E.g. At the end of primary school, poorer children are about 9 months behind their more affluent peers (Education Policy Institute 2020)</a:t>
            </a:r>
          </a:p>
        </p:txBody>
      </p:sp>
    </p:spTree>
    <p:extLst>
      <p:ext uri="{BB962C8B-B14F-4D97-AF65-F5344CB8AC3E}">
        <p14:creationId xmlns:p14="http://schemas.microsoft.com/office/powerpoint/2010/main" val="3081438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b="1" dirty="0">
                <a:solidFill>
                  <a:srgbClr val="0070C0"/>
                </a:solidFill>
                <a:latin typeface="Calibri" panose="020F0502020204030204" pitchFamily="34" charset="0"/>
                <a:cs typeface="Calibri" panose="020F0502020204030204" pitchFamily="34" charset="0"/>
              </a:rPr>
              <a:t>Research Questions </a:t>
            </a:r>
          </a:p>
        </p:txBody>
      </p:sp>
      <p:sp>
        <p:nvSpPr>
          <p:cNvPr id="3" name="Content Placeholder 2"/>
          <p:cNvSpPr>
            <a:spLocks noGrp="1"/>
          </p:cNvSpPr>
          <p:nvPr>
            <p:ph idx="1"/>
          </p:nvPr>
        </p:nvSpPr>
        <p:spPr>
          <a:xfrm>
            <a:off x="315229" y="1296000"/>
            <a:ext cx="8520427" cy="4248000"/>
          </a:xfrm>
        </p:spPr>
        <p:txBody>
          <a:bodyPr/>
          <a:lstStyle/>
          <a:p>
            <a:pPr marL="514350" indent="-428625">
              <a:spcAft>
                <a:spcPts val="1800"/>
              </a:spcAft>
              <a:buFont typeface="+mj-lt"/>
              <a:buAutoNum type="arabicPeriod"/>
            </a:pPr>
            <a:r>
              <a:rPr lang="en-GB" sz="2400" b="0" dirty="0">
                <a:latin typeface="Calibri" panose="020F0502020204030204" pitchFamily="34" charset="0"/>
                <a:cs typeface="Calibri" panose="020F0502020204030204" pitchFamily="34" charset="0"/>
              </a:rPr>
              <a:t>Does paternal childcare involvement increase primary school attainment for children? </a:t>
            </a:r>
          </a:p>
          <a:p>
            <a:pPr marL="514350" indent="-428625">
              <a:spcAft>
                <a:spcPts val="1200"/>
              </a:spcAft>
              <a:buFont typeface="+mj-lt"/>
              <a:buAutoNum type="arabicPeriod"/>
              <a:tabLst>
                <a:tab pos="715963" algn="l"/>
              </a:tabLst>
            </a:pPr>
            <a:r>
              <a:rPr lang="en-GB" sz="2400" b="0" dirty="0">
                <a:latin typeface="Calibri" panose="020F0502020204030204" pitchFamily="34" charset="0"/>
                <a:cs typeface="Calibri" panose="020F0502020204030204" pitchFamily="34" charset="0"/>
              </a:rPr>
              <a:t>Does father involvement moderate the known detrimental effects from household poverty on attainment?</a:t>
            </a:r>
          </a:p>
          <a:p>
            <a:endParaRPr lang="en-GB" dirty="0"/>
          </a:p>
        </p:txBody>
      </p:sp>
      <p:pic>
        <p:nvPicPr>
          <p:cNvPr id="5" name="Picture 4"/>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6919589" y="2823087"/>
            <a:ext cx="1820373" cy="2730560"/>
          </a:xfrm>
          <a:prstGeom prst="rect">
            <a:avLst/>
          </a:prstGeom>
        </p:spPr>
      </p:pic>
    </p:spTree>
    <p:extLst>
      <p:ext uri="{BB962C8B-B14F-4D97-AF65-F5344CB8AC3E}">
        <p14:creationId xmlns:p14="http://schemas.microsoft.com/office/powerpoint/2010/main" val="3353419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67257" y="1598306"/>
            <a:ext cx="7605614" cy="4062651"/>
          </a:xfrm>
          <a:prstGeom prst="rect">
            <a:avLst/>
          </a:prstGeom>
        </p:spPr>
        <p:txBody>
          <a:bodyPr wrap="square">
            <a:spAutoFit/>
          </a:bodyPr>
          <a:lstStyle/>
          <a:p>
            <a:pPr>
              <a:spcAft>
                <a:spcPts val="600"/>
              </a:spcAft>
            </a:pPr>
            <a:r>
              <a:rPr lang="en-GB" sz="2000" dirty="0">
                <a:latin typeface="Calibri" panose="020F0502020204030204" pitchFamily="34" charset="0"/>
                <a:cs typeface="Calibri" panose="020F0502020204030204" pitchFamily="34" charset="0"/>
              </a:rPr>
              <a:t>Funded by the </a:t>
            </a:r>
            <a:r>
              <a:rPr lang="en-GB" sz="2000" b="1" dirty="0">
                <a:latin typeface="Calibri" panose="020F0502020204030204" pitchFamily="34" charset="0"/>
                <a:cs typeface="Calibri" panose="020F0502020204030204" pitchFamily="34" charset="0"/>
              </a:rPr>
              <a:t>ESRC Secondary Data Analysis Initiative</a:t>
            </a:r>
          </a:p>
          <a:p>
            <a:pPr>
              <a:spcAft>
                <a:spcPts val="1800"/>
              </a:spcAft>
            </a:pPr>
            <a:r>
              <a:rPr lang="en-GB" sz="2000" dirty="0">
                <a:latin typeface="Calibri" panose="020F0502020204030204" pitchFamily="34" charset="0"/>
                <a:cs typeface="Calibri" panose="020F0502020204030204" pitchFamily="34" charset="0"/>
              </a:rPr>
              <a:t>1 April 2022 – 30 June 2023</a:t>
            </a:r>
          </a:p>
          <a:p>
            <a:pPr>
              <a:spcAft>
                <a:spcPts val="600"/>
              </a:spcAft>
            </a:pPr>
            <a:r>
              <a:rPr lang="en-GB" sz="2000" dirty="0">
                <a:latin typeface="Calibri" panose="020F0502020204030204" pitchFamily="34" charset="0"/>
                <a:cs typeface="Calibri" panose="020F0502020204030204" pitchFamily="34" charset="0"/>
              </a:rPr>
              <a:t>Dr Helen Norman (PI), Leeds University Business School</a:t>
            </a:r>
          </a:p>
          <a:p>
            <a:pPr>
              <a:spcAft>
                <a:spcPts val="600"/>
              </a:spcAft>
            </a:pPr>
            <a:r>
              <a:rPr lang="en-GB" sz="2000" dirty="0">
                <a:latin typeface="Calibri" panose="020F0502020204030204" pitchFamily="34" charset="0"/>
                <a:cs typeface="Calibri" panose="020F0502020204030204" pitchFamily="34" charset="0"/>
              </a:rPr>
              <a:t>Dr Jeremy Davies (Co-I), Fatherhood Institute</a:t>
            </a:r>
          </a:p>
          <a:p>
            <a:pPr>
              <a:spcAft>
                <a:spcPts val="600"/>
              </a:spcAft>
            </a:pPr>
            <a:r>
              <a:rPr lang="en-GB" sz="2000" dirty="0">
                <a:latin typeface="Calibri" panose="020F0502020204030204" pitchFamily="34" charset="0"/>
                <a:cs typeface="Calibri" panose="020F0502020204030204" pitchFamily="34" charset="0"/>
              </a:rPr>
              <a:t>Professor Mark Elliot (Co-I), University of Manchester</a:t>
            </a:r>
          </a:p>
          <a:p>
            <a:pPr>
              <a:spcAft>
                <a:spcPts val="600"/>
              </a:spcAft>
            </a:pPr>
            <a:r>
              <a:rPr lang="en-GB" sz="2000" dirty="0">
                <a:latin typeface="Calibri" panose="020F0502020204030204" pitchFamily="34" charset="0"/>
                <a:cs typeface="Calibri" panose="020F0502020204030204" pitchFamily="34" charset="0"/>
              </a:rPr>
              <a:t>Professor Colette Fagan (Co-I), University of Manchester</a:t>
            </a:r>
          </a:p>
          <a:p>
            <a:pPr>
              <a:spcAft>
                <a:spcPts val="1800"/>
              </a:spcAft>
            </a:pPr>
            <a:r>
              <a:rPr lang="en-GB" sz="2000" dirty="0">
                <a:latin typeface="Calibri" panose="020F0502020204030204" pitchFamily="34" charset="0"/>
                <a:cs typeface="Calibri" panose="020F0502020204030204" pitchFamily="34" charset="0"/>
              </a:rPr>
              <a:t>Dr Rose Smith (Research Fellow), Leeds University Business School </a:t>
            </a:r>
          </a:p>
          <a:p>
            <a:pPr>
              <a:spcAft>
                <a:spcPts val="600"/>
              </a:spcAft>
            </a:pPr>
            <a:r>
              <a:rPr lang="en-GB" sz="2800" dirty="0">
                <a:latin typeface="Calibri" panose="020F0502020204030204" pitchFamily="34" charset="0"/>
                <a:cs typeface="Calibri" panose="020F0502020204030204" pitchFamily="34" charset="0"/>
                <a:hlinkClick r:id="rId3"/>
              </a:rPr>
              <a:t>www.piecestudy.org</a:t>
            </a:r>
            <a:endParaRPr lang="en-GB" sz="2000" dirty="0">
              <a:latin typeface="Calibri" panose="020F0502020204030204" pitchFamily="34" charset="0"/>
              <a:cs typeface="Calibri" panose="020F0502020204030204" pitchFamily="34" charset="0"/>
            </a:endParaRPr>
          </a:p>
          <a:p>
            <a:r>
              <a:rPr lang="en-GB" sz="2000" b="1" dirty="0">
                <a:latin typeface="Calibri" panose="020F0502020204030204" pitchFamily="34" charset="0"/>
                <a:cs typeface="Calibri" panose="020F0502020204030204" pitchFamily="34" charset="0"/>
              </a:rPr>
              <a:t>        @</a:t>
            </a:r>
            <a:r>
              <a:rPr lang="en-GB" sz="2000" b="1" dirty="0" err="1">
                <a:latin typeface="Calibri" panose="020F0502020204030204" pitchFamily="34" charset="0"/>
                <a:cs typeface="Calibri" panose="020F0502020204030204" pitchFamily="34" charset="0"/>
              </a:rPr>
              <a:t>PIECEstudy</a:t>
            </a:r>
            <a:endParaRPr lang="en-GB" sz="2000" b="1" dirty="0">
              <a:latin typeface="Calibri" panose="020F0502020204030204" pitchFamily="34" charset="0"/>
              <a:cs typeface="Calibri" panose="020F0502020204030204" pitchFamily="34" charset="0"/>
            </a:endParaRPr>
          </a:p>
        </p:txBody>
      </p:sp>
      <p:pic>
        <p:nvPicPr>
          <p:cNvPr id="9" name="Picture 8" descr="C:\Users\msrsdhn5.DS\AppData\Local\Microsoft\Windows\Temporary Internet Files\Content.Outlook\CCINGGHQ\UoM TAB_col_white_background (2).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31151" y="2130547"/>
            <a:ext cx="1324458" cy="591292"/>
          </a:xfrm>
          <a:prstGeom prst="rect">
            <a:avLst/>
          </a:prstGeom>
          <a:noFill/>
          <a:ln>
            <a:noFill/>
          </a:ln>
        </p:spPr>
      </p:pic>
      <p:pic>
        <p:nvPicPr>
          <p:cNvPr id="10" name="Picture 9" descr="Fatherhood Institute"/>
          <p:cNvPicPr/>
          <p:nvPr/>
        </p:nvPicPr>
        <p:blipFill>
          <a:blip r:embed="rId5">
            <a:extLst>
              <a:ext uri="{28A0092B-C50C-407E-A947-70E740481C1C}">
                <a14:useLocalDpi xmlns:a14="http://schemas.microsoft.com/office/drawing/2010/main" val="0"/>
              </a:ext>
            </a:extLst>
          </a:blip>
          <a:srcRect/>
          <a:stretch>
            <a:fillRect/>
          </a:stretch>
        </p:blipFill>
        <p:spPr bwMode="auto">
          <a:xfrm>
            <a:off x="7659568" y="1301525"/>
            <a:ext cx="1196041" cy="593561"/>
          </a:xfrm>
          <a:prstGeom prst="rect">
            <a:avLst/>
          </a:prstGeom>
          <a:noFill/>
          <a:ln>
            <a:noFill/>
          </a:ln>
        </p:spPr>
      </p:pic>
      <p:pic>
        <p:nvPicPr>
          <p:cNvPr id="11" name="Picture 1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41812" y="2762873"/>
            <a:ext cx="2262118" cy="859533"/>
          </a:xfrm>
          <a:prstGeom prst="rect">
            <a:avLst/>
          </a:prstGeom>
        </p:spPr>
      </p:pic>
      <p:pic>
        <p:nvPicPr>
          <p:cNvPr id="12" name="Picture 11" descr="PIEC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7257" y="162924"/>
            <a:ext cx="5231499" cy="1086103"/>
          </a:xfrm>
          <a:prstGeom prst="rect">
            <a:avLst/>
          </a:prstGeom>
          <a:solidFill>
            <a:schemeClr val="bg2"/>
          </a:solidFill>
        </p:spPr>
      </p:pic>
      <p:sp>
        <p:nvSpPr>
          <p:cNvPr id="13" name="TextBox 12"/>
          <p:cNvSpPr txBox="1"/>
          <p:nvPr/>
        </p:nvSpPr>
        <p:spPr>
          <a:xfrm>
            <a:off x="5498756" y="886148"/>
            <a:ext cx="1383126" cy="358346"/>
          </a:xfrm>
          <a:prstGeom prst="rect">
            <a:avLst/>
          </a:prstGeom>
          <a:solidFill>
            <a:schemeClr val="bg2"/>
          </a:solidFill>
        </p:spPr>
        <p:txBody>
          <a:bodyPr wrap="square" rtlCol="0">
            <a:spAutoFit/>
          </a:bodyPr>
          <a:lstStyle/>
          <a:p>
            <a:endParaRPr lang="en-GB" dirty="0"/>
          </a:p>
        </p:txBody>
      </p:sp>
      <p:pic>
        <p:nvPicPr>
          <p:cNvPr id="15" name="Picture 14"/>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383006" y="5037238"/>
            <a:ext cx="421692" cy="421692"/>
          </a:xfrm>
          <a:prstGeom prst="rect">
            <a:avLst/>
          </a:prstGeom>
        </p:spPr>
      </p:pic>
    </p:spTree>
    <p:extLst>
      <p:ext uri="{BB962C8B-B14F-4D97-AF65-F5344CB8AC3E}">
        <p14:creationId xmlns:p14="http://schemas.microsoft.com/office/powerpoint/2010/main" val="2134465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r>
              <a:rPr lang="en-GB" sz="3600" b="1" dirty="0">
                <a:solidFill>
                  <a:srgbClr val="0070C0"/>
                </a:solidFill>
                <a:latin typeface="Calibri" panose="020F0502020204030204" pitchFamily="34" charset="0"/>
                <a:cs typeface="Calibri" panose="020F0502020204030204" pitchFamily="34" charset="0"/>
              </a:rPr>
              <a:t>Data</a:t>
            </a:r>
            <a:endParaRPr lang="en-GB" sz="3600" dirty="0"/>
          </a:p>
        </p:txBody>
      </p:sp>
      <p:sp>
        <p:nvSpPr>
          <p:cNvPr id="3" name="Content Placeholder 2"/>
          <p:cNvSpPr>
            <a:spLocks noGrp="1"/>
          </p:cNvSpPr>
          <p:nvPr>
            <p:ph idx="1"/>
          </p:nvPr>
        </p:nvSpPr>
        <p:spPr>
          <a:xfrm>
            <a:off x="318265" y="1222716"/>
            <a:ext cx="8507469" cy="5256584"/>
          </a:xfrm>
        </p:spPr>
        <p:txBody>
          <a:bodyPr>
            <a:normAutofit/>
          </a:bodyPr>
          <a:lstStyle/>
          <a:p>
            <a:pPr>
              <a:spcBef>
                <a:spcPts val="600"/>
              </a:spcBef>
            </a:pPr>
            <a:r>
              <a:rPr lang="en-GB" sz="2400" b="0" dirty="0">
                <a:latin typeface="Calibri" panose="020F0502020204030204" pitchFamily="34" charset="0"/>
                <a:cs typeface="Calibri" panose="020F0502020204030204" pitchFamily="34" charset="0"/>
              </a:rPr>
              <a:t>First 3 sweeps of the Millennium Cohort Study:</a:t>
            </a:r>
          </a:p>
          <a:p>
            <a:endParaRPr lang="en-GB" sz="2200" b="0" dirty="0">
              <a:latin typeface="Calibri" panose="020F0502020204030204" pitchFamily="34" charset="0"/>
              <a:cs typeface="Calibri" panose="020F0502020204030204" pitchFamily="34" charset="0"/>
            </a:endParaRPr>
          </a:p>
          <a:p>
            <a:endParaRPr lang="en-GB" sz="2000" b="0" dirty="0">
              <a:latin typeface="Calibri" panose="020F0502020204030204" pitchFamily="34" charset="0"/>
              <a:cs typeface="Calibri" panose="020F0502020204030204" pitchFamily="34" charset="0"/>
            </a:endParaRPr>
          </a:p>
          <a:p>
            <a:endParaRPr lang="en-GB" b="0" dirty="0"/>
          </a:p>
          <a:p>
            <a:endParaRPr lang="en-GB" b="0" dirty="0"/>
          </a:p>
          <a:p>
            <a:endParaRPr lang="en-GB" b="0" dirty="0"/>
          </a:p>
          <a:p>
            <a:endParaRPr lang="en-GB" b="0" dirty="0"/>
          </a:p>
          <a:p>
            <a:endParaRPr lang="en-GB" sz="2400" b="0" dirty="0"/>
          </a:p>
          <a:p>
            <a:pPr>
              <a:spcAft>
                <a:spcPts val="600"/>
              </a:spcAft>
            </a:pPr>
            <a:r>
              <a:rPr lang="en-GB" sz="2400" b="0" dirty="0">
                <a:latin typeface="Calibri" panose="020F0502020204030204" pitchFamily="34" charset="0"/>
                <a:cs typeface="Calibri" panose="020F0502020204030204" pitchFamily="34" charset="0"/>
              </a:rPr>
              <a:t>Linked to the Early Years Foundation Stage Profile (age five)</a:t>
            </a:r>
          </a:p>
          <a:p>
            <a:pPr>
              <a:spcAft>
                <a:spcPts val="600"/>
              </a:spcAft>
            </a:pPr>
            <a:r>
              <a:rPr lang="en-GB" sz="2400" b="0" u="sng" dirty="0">
                <a:latin typeface="Calibri" panose="020F0502020204030204" pitchFamily="34" charset="0"/>
                <a:cs typeface="Calibri" panose="020F0502020204030204" pitchFamily="34" charset="0"/>
              </a:rPr>
              <a:t>Sample</a:t>
            </a:r>
            <a:r>
              <a:rPr lang="en-GB" sz="2400" b="0" dirty="0">
                <a:latin typeface="Calibri" panose="020F0502020204030204" pitchFamily="34" charset="0"/>
                <a:cs typeface="Calibri" panose="020F0502020204030204" pitchFamily="34" charset="0"/>
              </a:rPr>
              <a:t>: 4,966 two-parent, opposite sex households in England who are intact for the first 5 years of a child’s life</a:t>
            </a:r>
          </a:p>
          <a:p>
            <a:pPr marL="0" indent="0">
              <a:buNone/>
            </a:pPr>
            <a:endParaRPr lang="en-GB" dirty="0"/>
          </a:p>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728078822"/>
              </p:ext>
            </p:extLst>
          </p:nvPr>
        </p:nvGraphicFramePr>
        <p:xfrm>
          <a:off x="1871699" y="1876587"/>
          <a:ext cx="5400600" cy="1828800"/>
        </p:xfrm>
        <a:graphic>
          <a:graphicData uri="http://schemas.openxmlformats.org/drawingml/2006/table">
            <a:tbl>
              <a:tblPr firstRow="1" bandRow="1">
                <a:tableStyleId>{5940675A-B579-460E-94D1-54222C63F5DA}</a:tableStyleId>
              </a:tblPr>
              <a:tblGrid>
                <a:gridCol w="1135714">
                  <a:extLst>
                    <a:ext uri="{9D8B030D-6E8A-4147-A177-3AD203B41FA5}">
                      <a16:colId xmlns:a16="http://schemas.microsoft.com/office/drawing/2014/main" val="1051127560"/>
                    </a:ext>
                  </a:extLst>
                </a:gridCol>
                <a:gridCol w="1514287">
                  <a:extLst>
                    <a:ext uri="{9D8B030D-6E8A-4147-A177-3AD203B41FA5}">
                      <a16:colId xmlns:a16="http://schemas.microsoft.com/office/drawing/2014/main" val="700505450"/>
                    </a:ext>
                  </a:extLst>
                </a:gridCol>
                <a:gridCol w="2750599">
                  <a:extLst>
                    <a:ext uri="{9D8B030D-6E8A-4147-A177-3AD203B41FA5}">
                      <a16:colId xmlns:a16="http://schemas.microsoft.com/office/drawing/2014/main" val="1706629203"/>
                    </a:ext>
                  </a:extLst>
                </a:gridCol>
              </a:tblGrid>
              <a:tr h="384043">
                <a:tc>
                  <a:txBody>
                    <a:bodyPr/>
                    <a:lstStyle/>
                    <a:p>
                      <a:pPr algn="ctr"/>
                      <a:r>
                        <a:rPr lang="en-GB" sz="2400" b="1" dirty="0">
                          <a:latin typeface="Calibri" panose="020F0502020204030204" pitchFamily="34" charset="0"/>
                          <a:cs typeface="Calibri" panose="020F0502020204030204" pitchFamily="34" charset="0"/>
                        </a:rPr>
                        <a:t>Sweep</a:t>
                      </a:r>
                      <a:endParaRPr lang="en-GB" sz="2400" b="1" i="0" dirty="0">
                        <a:latin typeface="Calibri" panose="020F0502020204030204" pitchFamily="34" charset="0"/>
                        <a:cs typeface="Calibri" panose="020F0502020204030204" pitchFamily="34" charset="0"/>
                      </a:endParaRPr>
                    </a:p>
                  </a:txBody>
                  <a:tcPr>
                    <a:solidFill>
                      <a:schemeClr val="accent2"/>
                    </a:solidFill>
                  </a:tcPr>
                </a:tc>
                <a:tc>
                  <a:txBody>
                    <a:bodyPr/>
                    <a:lstStyle/>
                    <a:p>
                      <a:pPr algn="ctr"/>
                      <a:r>
                        <a:rPr lang="en-GB" sz="2400" b="1" dirty="0">
                          <a:latin typeface="Calibri" panose="020F0502020204030204" pitchFamily="34" charset="0"/>
                          <a:cs typeface="Calibri" panose="020F0502020204030204" pitchFamily="34" charset="0"/>
                        </a:rPr>
                        <a:t>Date</a:t>
                      </a:r>
                      <a:endParaRPr lang="en-GB" sz="2400" b="1" i="0" dirty="0">
                        <a:latin typeface="Calibri" panose="020F0502020204030204" pitchFamily="34" charset="0"/>
                        <a:cs typeface="Calibri" panose="020F0502020204030204" pitchFamily="34" charset="0"/>
                      </a:endParaRPr>
                    </a:p>
                  </a:txBody>
                  <a:tcPr>
                    <a:solidFill>
                      <a:schemeClr val="accent2"/>
                    </a:solidFill>
                  </a:tcPr>
                </a:tc>
                <a:tc>
                  <a:txBody>
                    <a:bodyPr/>
                    <a:lstStyle/>
                    <a:p>
                      <a:pPr algn="ctr"/>
                      <a:r>
                        <a:rPr lang="en-GB" sz="2400" b="1" dirty="0">
                          <a:latin typeface="Calibri" panose="020F0502020204030204" pitchFamily="34" charset="0"/>
                          <a:cs typeface="Calibri" panose="020F0502020204030204" pitchFamily="34" charset="0"/>
                        </a:rPr>
                        <a:t>Child’s age</a:t>
                      </a:r>
                      <a:endParaRPr lang="en-GB" sz="2400" b="1" i="0" dirty="0">
                        <a:latin typeface="Calibri" panose="020F0502020204030204" pitchFamily="34" charset="0"/>
                        <a:cs typeface="Calibri" panose="020F0502020204030204" pitchFamily="34" charset="0"/>
                      </a:endParaRPr>
                    </a:p>
                  </a:txBody>
                  <a:tcPr>
                    <a:solidFill>
                      <a:schemeClr val="accent2"/>
                    </a:solidFill>
                  </a:tcPr>
                </a:tc>
                <a:extLst>
                  <a:ext uri="{0D108BD9-81ED-4DB2-BD59-A6C34878D82A}">
                    <a16:rowId xmlns:a16="http://schemas.microsoft.com/office/drawing/2014/main" val="295790000"/>
                  </a:ext>
                </a:extLst>
              </a:tr>
              <a:tr h="384043">
                <a:tc>
                  <a:txBody>
                    <a:bodyPr/>
                    <a:lstStyle/>
                    <a:p>
                      <a:pPr algn="ctr"/>
                      <a:r>
                        <a:rPr lang="en-GB" sz="2400" dirty="0">
                          <a:latin typeface="Calibri" panose="020F0502020204030204" pitchFamily="34" charset="0"/>
                          <a:cs typeface="Calibri" panose="020F0502020204030204" pitchFamily="34" charset="0"/>
                        </a:rPr>
                        <a:t>1</a:t>
                      </a:r>
                      <a:endParaRPr lang="en-GB" sz="2400" i="0" dirty="0">
                        <a:latin typeface="Calibri" panose="020F0502020204030204" pitchFamily="34" charset="0"/>
                        <a:cs typeface="Calibri" panose="020F0502020204030204" pitchFamily="34" charset="0"/>
                      </a:endParaRPr>
                    </a:p>
                  </a:txBody>
                  <a:tcPr/>
                </a:tc>
                <a:tc>
                  <a:txBody>
                    <a:bodyPr/>
                    <a:lstStyle/>
                    <a:p>
                      <a:pPr algn="ctr"/>
                      <a:r>
                        <a:rPr lang="en-GB" sz="2400" dirty="0">
                          <a:latin typeface="Calibri" panose="020F0502020204030204" pitchFamily="34" charset="0"/>
                          <a:cs typeface="Calibri" panose="020F0502020204030204" pitchFamily="34" charset="0"/>
                        </a:rPr>
                        <a:t>2000-02</a:t>
                      </a:r>
                    </a:p>
                  </a:txBody>
                  <a:tcPr/>
                </a:tc>
                <a:tc>
                  <a:txBody>
                    <a:bodyPr/>
                    <a:lstStyle/>
                    <a:p>
                      <a:pPr algn="ctr"/>
                      <a:r>
                        <a:rPr lang="en-GB" sz="2400" dirty="0">
                          <a:latin typeface="Calibri" panose="020F0502020204030204" pitchFamily="34" charset="0"/>
                          <a:cs typeface="Calibri" panose="020F0502020204030204" pitchFamily="34" charset="0"/>
                        </a:rPr>
                        <a:t>9 months</a:t>
                      </a:r>
                    </a:p>
                  </a:txBody>
                  <a:tcPr/>
                </a:tc>
                <a:extLst>
                  <a:ext uri="{0D108BD9-81ED-4DB2-BD59-A6C34878D82A}">
                    <a16:rowId xmlns:a16="http://schemas.microsoft.com/office/drawing/2014/main" val="3887850348"/>
                  </a:ext>
                </a:extLst>
              </a:tr>
              <a:tr h="384043">
                <a:tc>
                  <a:txBody>
                    <a:bodyPr/>
                    <a:lstStyle/>
                    <a:p>
                      <a:pPr algn="ctr"/>
                      <a:r>
                        <a:rPr lang="en-GB" sz="2400" dirty="0">
                          <a:latin typeface="Calibri" panose="020F0502020204030204" pitchFamily="34" charset="0"/>
                          <a:cs typeface="Calibri" panose="020F0502020204030204" pitchFamily="34" charset="0"/>
                        </a:rPr>
                        <a:t>2</a:t>
                      </a:r>
                      <a:endParaRPr lang="en-GB" sz="2400" i="0" dirty="0">
                        <a:latin typeface="Calibri" panose="020F0502020204030204" pitchFamily="34" charset="0"/>
                        <a:cs typeface="Calibri" panose="020F0502020204030204" pitchFamily="34" charset="0"/>
                      </a:endParaRPr>
                    </a:p>
                  </a:txBody>
                  <a:tcPr/>
                </a:tc>
                <a:tc>
                  <a:txBody>
                    <a:bodyPr/>
                    <a:lstStyle/>
                    <a:p>
                      <a:pPr algn="ctr"/>
                      <a:r>
                        <a:rPr lang="en-GB" sz="2400" dirty="0">
                          <a:latin typeface="Calibri" panose="020F0502020204030204" pitchFamily="34" charset="0"/>
                          <a:cs typeface="Calibri" panose="020F0502020204030204" pitchFamily="34" charset="0"/>
                        </a:rPr>
                        <a:t>2004</a:t>
                      </a:r>
                    </a:p>
                  </a:txBody>
                  <a:tcPr/>
                </a:tc>
                <a:tc>
                  <a:txBody>
                    <a:bodyPr/>
                    <a:lstStyle/>
                    <a:p>
                      <a:pPr algn="ctr"/>
                      <a:r>
                        <a:rPr lang="en-GB" sz="2400" dirty="0">
                          <a:latin typeface="Calibri" panose="020F0502020204030204" pitchFamily="34" charset="0"/>
                          <a:cs typeface="Calibri" panose="020F0502020204030204" pitchFamily="34" charset="0"/>
                        </a:rPr>
                        <a:t>3 years</a:t>
                      </a:r>
                    </a:p>
                  </a:txBody>
                  <a:tcPr/>
                </a:tc>
                <a:extLst>
                  <a:ext uri="{0D108BD9-81ED-4DB2-BD59-A6C34878D82A}">
                    <a16:rowId xmlns:a16="http://schemas.microsoft.com/office/drawing/2014/main" val="3752019042"/>
                  </a:ext>
                </a:extLst>
              </a:tr>
              <a:tr h="0">
                <a:tc>
                  <a:txBody>
                    <a:bodyPr/>
                    <a:lstStyle/>
                    <a:p>
                      <a:pPr algn="ctr"/>
                      <a:r>
                        <a:rPr lang="en-GB" sz="2400" b="0" dirty="0">
                          <a:latin typeface="Calibri" panose="020F0502020204030204" pitchFamily="34" charset="0"/>
                          <a:cs typeface="Calibri" panose="020F0502020204030204" pitchFamily="34" charset="0"/>
                        </a:rPr>
                        <a:t>3</a:t>
                      </a:r>
                      <a:endParaRPr lang="en-GB" sz="2400" b="0" i="0" dirty="0">
                        <a:latin typeface="Calibri" panose="020F0502020204030204" pitchFamily="34" charset="0"/>
                        <a:cs typeface="Calibri" panose="020F0502020204030204" pitchFamily="34" charset="0"/>
                      </a:endParaRPr>
                    </a:p>
                  </a:txBody>
                  <a:tcPr>
                    <a:noFill/>
                  </a:tcPr>
                </a:tc>
                <a:tc>
                  <a:txBody>
                    <a:bodyPr/>
                    <a:lstStyle/>
                    <a:p>
                      <a:pPr algn="ctr"/>
                      <a:r>
                        <a:rPr lang="en-GB" sz="2400" b="0" dirty="0">
                          <a:latin typeface="Calibri" panose="020F0502020204030204" pitchFamily="34" charset="0"/>
                          <a:cs typeface="Calibri" panose="020F0502020204030204" pitchFamily="34" charset="0"/>
                        </a:rPr>
                        <a:t>2006</a:t>
                      </a:r>
                    </a:p>
                  </a:txBody>
                  <a:tcPr>
                    <a:noFill/>
                  </a:tcPr>
                </a:tc>
                <a:tc>
                  <a:txBody>
                    <a:bodyPr/>
                    <a:lstStyle/>
                    <a:p>
                      <a:pPr algn="ctr"/>
                      <a:r>
                        <a:rPr lang="en-GB" sz="2400" b="0" dirty="0">
                          <a:latin typeface="Calibri" panose="020F0502020204030204" pitchFamily="34" charset="0"/>
                          <a:cs typeface="Calibri" panose="020F0502020204030204" pitchFamily="34" charset="0"/>
                        </a:rPr>
                        <a:t>5 years</a:t>
                      </a:r>
                    </a:p>
                  </a:txBody>
                  <a:tcPr>
                    <a:noFill/>
                  </a:tcPr>
                </a:tc>
                <a:extLst>
                  <a:ext uri="{0D108BD9-81ED-4DB2-BD59-A6C34878D82A}">
                    <a16:rowId xmlns:a16="http://schemas.microsoft.com/office/drawing/2014/main" val="81826969"/>
                  </a:ext>
                </a:extLst>
              </a:tr>
            </a:tbl>
          </a:graphicData>
        </a:graphic>
      </p:graphicFrame>
    </p:spTree>
    <p:extLst>
      <p:ext uri="{BB962C8B-B14F-4D97-AF65-F5344CB8AC3E}">
        <p14:creationId xmlns:p14="http://schemas.microsoft.com/office/powerpoint/2010/main" val="2473326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b="1" dirty="0">
                <a:solidFill>
                  <a:srgbClr val="0070C0"/>
                </a:solidFill>
                <a:latin typeface="Calibri" panose="020F0502020204030204" pitchFamily="34" charset="0"/>
                <a:cs typeface="Calibri" panose="020F0502020204030204" pitchFamily="34" charset="0"/>
              </a:rPr>
              <a:t>Measuring Father and mother childcare involvement</a:t>
            </a:r>
            <a:endParaRPr lang="en-GB" sz="2800" dirty="0"/>
          </a:p>
        </p:txBody>
      </p:sp>
      <p:sp>
        <p:nvSpPr>
          <p:cNvPr id="3" name="Content Placeholder 2"/>
          <p:cNvSpPr>
            <a:spLocks noGrp="1"/>
          </p:cNvSpPr>
          <p:nvPr>
            <p:ph idx="1"/>
          </p:nvPr>
        </p:nvSpPr>
        <p:spPr>
          <a:xfrm>
            <a:off x="323850" y="1335409"/>
            <a:ext cx="8496300" cy="3451364"/>
          </a:xfrm>
        </p:spPr>
        <p:txBody>
          <a:bodyPr/>
          <a:lstStyle/>
          <a:p>
            <a:pPr>
              <a:spcAft>
                <a:spcPts val="1800"/>
              </a:spcAft>
            </a:pPr>
            <a:r>
              <a:rPr lang="en-GB" sz="2000" b="0" i="1" dirty="0">
                <a:latin typeface="Calibri" panose="020F0502020204030204" pitchFamily="34" charset="0"/>
                <a:cs typeface="Calibri" panose="020F0502020204030204" pitchFamily="34" charset="0"/>
              </a:rPr>
              <a:t>How often do you do the following with your child:</a:t>
            </a:r>
          </a:p>
          <a:p>
            <a:r>
              <a:rPr lang="en-GB" sz="2000" b="0" dirty="0">
                <a:latin typeface="Calibri" panose="020F0502020204030204" pitchFamily="34" charset="0"/>
                <a:cs typeface="Calibri" panose="020F0502020204030204" pitchFamily="34" charset="0"/>
              </a:rPr>
              <a:t>Read [READ]</a:t>
            </a:r>
          </a:p>
          <a:p>
            <a:r>
              <a:rPr lang="en-GB" sz="2000" b="0" dirty="0">
                <a:latin typeface="Calibri" panose="020F0502020204030204" pitchFamily="34" charset="0"/>
                <a:cs typeface="Calibri" panose="020F0502020204030204" pitchFamily="34" charset="0"/>
              </a:rPr>
              <a:t>Tell stories [STORY]</a:t>
            </a:r>
          </a:p>
          <a:p>
            <a:r>
              <a:rPr lang="en-GB" sz="2000" b="0" dirty="0">
                <a:latin typeface="Calibri" panose="020F0502020204030204" pitchFamily="34" charset="0"/>
                <a:cs typeface="Calibri" panose="020F0502020204030204" pitchFamily="34" charset="0"/>
              </a:rPr>
              <a:t>Play music, sing songs, dance, musical </a:t>
            </a:r>
          </a:p>
          <a:p>
            <a:pPr indent="0">
              <a:buNone/>
            </a:pPr>
            <a:r>
              <a:rPr lang="en-GB" sz="2000" b="0" dirty="0">
                <a:latin typeface="Calibri" panose="020F0502020204030204" pitchFamily="34" charset="0"/>
                <a:cs typeface="Calibri" panose="020F0502020204030204" pitchFamily="34" charset="0"/>
              </a:rPr>
              <a:t>activities [MUSIC]</a:t>
            </a:r>
          </a:p>
          <a:p>
            <a:r>
              <a:rPr lang="en-GB" sz="2000" b="0" dirty="0">
                <a:latin typeface="Calibri" panose="020F0502020204030204" pitchFamily="34" charset="0"/>
                <a:cs typeface="Calibri" panose="020F0502020204030204" pitchFamily="34" charset="0"/>
              </a:rPr>
              <a:t>Play toys or games indoors [TOYS]</a:t>
            </a:r>
          </a:p>
          <a:p>
            <a:r>
              <a:rPr lang="en-GB" sz="2000" b="0" dirty="0">
                <a:latin typeface="Calibri" panose="020F0502020204030204" pitchFamily="34" charset="0"/>
                <a:cs typeface="Calibri" panose="020F0502020204030204" pitchFamily="34" charset="0"/>
              </a:rPr>
              <a:t>Play sports/physically active games outdoors [GAME]</a:t>
            </a:r>
          </a:p>
          <a:p>
            <a:r>
              <a:rPr lang="en-GB" sz="2000" b="0" dirty="0">
                <a:latin typeface="Calibri" panose="020F0502020204030204" pitchFamily="34" charset="0"/>
                <a:cs typeface="Calibri" panose="020F0502020204030204" pitchFamily="34" charset="0"/>
              </a:rPr>
              <a:t>Take your child to the park or outdoor playground [PARK]</a:t>
            </a:r>
          </a:p>
          <a:p>
            <a:r>
              <a:rPr lang="en-GB" sz="2000" b="0" dirty="0">
                <a:latin typeface="Calibri" panose="020F0502020204030204" pitchFamily="34" charset="0"/>
                <a:cs typeface="Calibri" panose="020F0502020204030204" pitchFamily="34" charset="0"/>
              </a:rPr>
              <a:t>Draw, paint, make things [PAINT]</a:t>
            </a:r>
          </a:p>
          <a:p>
            <a:endParaRPr lang="en-GB" dirty="0"/>
          </a:p>
        </p:txBody>
      </p:sp>
      <p:sp>
        <p:nvSpPr>
          <p:cNvPr id="8" name="Rectangle 7"/>
          <p:cNvSpPr/>
          <p:nvPr/>
        </p:nvSpPr>
        <p:spPr>
          <a:xfrm>
            <a:off x="315228" y="4786773"/>
            <a:ext cx="8645892" cy="923330"/>
          </a:xfrm>
          <a:prstGeom prst="rect">
            <a:avLst/>
          </a:prstGeom>
        </p:spPr>
        <p:txBody>
          <a:bodyPr wrap="square">
            <a:spAutoFit/>
          </a:bodyPr>
          <a:lstStyle/>
          <a:p>
            <a:r>
              <a:rPr lang="en-GB" b="1" dirty="0">
                <a:solidFill>
                  <a:srgbClr val="7030A0"/>
                </a:solidFill>
                <a:latin typeface="Calibri" panose="020F0502020204030204" pitchFamily="34" charset="0"/>
                <a:cs typeface="Calibri" panose="020F0502020204030204" pitchFamily="34" charset="0"/>
              </a:rPr>
              <a:t>*All measured on a Likert scale: 1 = Not at all; 2= Less often than once a month; 3 = Once or twice a month; 4 = Once or twice a week; 5 = Several times a week; 6 = Everyday or almost everyday.</a:t>
            </a:r>
          </a:p>
        </p:txBody>
      </p:sp>
      <p:pic>
        <p:nvPicPr>
          <p:cNvPr id="6" name="Picture 5"/>
          <p:cNvPicPr/>
          <p:nvPr/>
        </p:nvPicPr>
        <p:blipFill rotWithShape="1">
          <a:blip r:embed="rId3">
            <a:extLst>
              <a:ext uri="{28A0092B-C50C-407E-A947-70E740481C1C}">
                <a14:useLocalDpi xmlns:a14="http://schemas.microsoft.com/office/drawing/2010/main" val="0"/>
              </a:ext>
            </a:extLst>
          </a:blip>
          <a:srcRect l="6871" t="12890" r="43822" b="23804"/>
          <a:stretch/>
        </p:blipFill>
        <p:spPr bwMode="auto">
          <a:xfrm>
            <a:off x="4765220" y="1661970"/>
            <a:ext cx="4378780" cy="2248171"/>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73887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b="1" dirty="0">
                <a:solidFill>
                  <a:srgbClr val="0070C0"/>
                </a:solidFill>
                <a:latin typeface="Calibri" panose="020F0502020204030204" pitchFamily="34" charset="0"/>
                <a:cs typeface="Calibri" panose="020F0502020204030204" pitchFamily="34" charset="0"/>
              </a:rPr>
              <a:t>Measuring ‘Attainment’:</a:t>
            </a:r>
            <a:br>
              <a:rPr lang="en-GB" sz="2800" b="1" dirty="0">
                <a:solidFill>
                  <a:srgbClr val="0070C0"/>
                </a:solidFill>
                <a:latin typeface="Calibri" panose="020F0502020204030204" pitchFamily="34" charset="0"/>
                <a:cs typeface="Calibri" panose="020F0502020204030204" pitchFamily="34" charset="0"/>
              </a:rPr>
            </a:br>
            <a:r>
              <a:rPr lang="en-GB" sz="2800" b="1" dirty="0">
                <a:solidFill>
                  <a:srgbClr val="0070C0"/>
                </a:solidFill>
                <a:latin typeface="Calibri" panose="020F0502020204030204" pitchFamily="34" charset="0"/>
                <a:cs typeface="Calibri" panose="020F0502020204030204" pitchFamily="34" charset="0"/>
              </a:rPr>
              <a:t>EY Foundation Stage Profile (FSP) (age 5)</a:t>
            </a:r>
            <a:endParaRPr lang="en-GB" dirty="0"/>
          </a:p>
        </p:txBody>
      </p:sp>
      <p:sp>
        <p:nvSpPr>
          <p:cNvPr id="3" name="Content Placeholder 2"/>
          <p:cNvSpPr>
            <a:spLocks noGrp="1"/>
          </p:cNvSpPr>
          <p:nvPr>
            <p:ph idx="1"/>
          </p:nvPr>
        </p:nvSpPr>
        <p:spPr/>
        <p:txBody>
          <a:bodyPr/>
          <a:lstStyle/>
          <a:p>
            <a:pPr>
              <a:spcAft>
                <a:spcPts val="1200"/>
              </a:spcAft>
            </a:pPr>
            <a:endParaRPr lang="en-GB" sz="2000" dirty="0">
              <a:latin typeface="Calibri" panose="020F0502020204030204" pitchFamily="34" charset="0"/>
              <a:cs typeface="Calibri" panose="020F0502020204030204" pitchFamily="34" charset="0"/>
            </a:endParaRPr>
          </a:p>
          <a:p>
            <a:pPr>
              <a:spcAft>
                <a:spcPts val="1200"/>
              </a:spcAft>
            </a:pPr>
            <a:endParaRPr lang="en-GB" sz="2000" dirty="0">
              <a:latin typeface="Calibri" panose="020F0502020204030204" pitchFamily="34" charset="0"/>
              <a:cs typeface="Calibri" panose="020F0502020204030204" pitchFamily="34" charset="0"/>
            </a:endParaRPr>
          </a:p>
        </p:txBody>
      </p:sp>
      <p:graphicFrame>
        <p:nvGraphicFramePr>
          <p:cNvPr id="4" name="Table 3"/>
          <p:cNvGraphicFramePr>
            <a:graphicFrameLocks noGrp="1"/>
          </p:cNvGraphicFramePr>
          <p:nvPr/>
        </p:nvGraphicFramePr>
        <p:xfrm>
          <a:off x="194153" y="1296000"/>
          <a:ext cx="8755694" cy="4238218"/>
        </p:xfrm>
        <a:graphic>
          <a:graphicData uri="http://schemas.openxmlformats.org/drawingml/2006/table">
            <a:tbl>
              <a:tblPr firstRow="1" firstCol="1" bandRow="1">
                <a:tableStyleId>{5940675A-B579-460E-94D1-54222C63F5DA}</a:tableStyleId>
              </a:tblPr>
              <a:tblGrid>
                <a:gridCol w="4252587">
                  <a:extLst>
                    <a:ext uri="{9D8B030D-6E8A-4147-A177-3AD203B41FA5}">
                      <a16:colId xmlns:a16="http://schemas.microsoft.com/office/drawing/2014/main" val="1351754893"/>
                    </a:ext>
                  </a:extLst>
                </a:gridCol>
                <a:gridCol w="4503107">
                  <a:extLst>
                    <a:ext uri="{9D8B030D-6E8A-4147-A177-3AD203B41FA5}">
                      <a16:colId xmlns:a16="http://schemas.microsoft.com/office/drawing/2014/main" val="1283252525"/>
                    </a:ext>
                  </a:extLst>
                </a:gridCol>
              </a:tblGrid>
              <a:tr h="360814">
                <a:tc>
                  <a:txBody>
                    <a:bodyPr/>
                    <a:lstStyle/>
                    <a:p>
                      <a:pPr>
                        <a:lnSpc>
                          <a:spcPct val="107000"/>
                        </a:lnSpc>
                        <a:spcAft>
                          <a:spcPts val="0"/>
                        </a:spcAft>
                      </a:pPr>
                      <a:r>
                        <a:rPr lang="en-GB" sz="1800" b="1" dirty="0">
                          <a:effectLst/>
                          <a:latin typeface="Calibri" panose="020F0502020204030204" pitchFamily="34" charset="0"/>
                          <a:cs typeface="Calibri" panose="020F0502020204030204" pitchFamily="34" charset="0"/>
                        </a:rPr>
                        <a:t>Area</a:t>
                      </a:r>
                      <a:r>
                        <a:rPr lang="en-GB" sz="1800" b="1" baseline="0" dirty="0">
                          <a:effectLst/>
                          <a:latin typeface="Calibri" panose="020F0502020204030204" pitchFamily="34" charset="0"/>
                          <a:cs typeface="Calibri" panose="020F0502020204030204" pitchFamily="34" charset="0"/>
                        </a:rPr>
                        <a:t> of learning</a:t>
                      </a:r>
                      <a:endParaRPr lang="en-GB" sz="1800" b="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rgbClr val="92D050"/>
                    </a:solidFill>
                  </a:tcPr>
                </a:tc>
                <a:tc>
                  <a:txBody>
                    <a:bodyPr/>
                    <a:lstStyle/>
                    <a:p>
                      <a:pPr marL="0" indent="0">
                        <a:lnSpc>
                          <a:spcPct val="107000"/>
                        </a:lnSpc>
                        <a:spcAft>
                          <a:spcPts val="0"/>
                        </a:spcAft>
                      </a:pPr>
                      <a:r>
                        <a:rPr lang="en-GB" sz="1800" b="1" dirty="0">
                          <a:effectLst/>
                          <a:latin typeface="Calibri" panose="020F0502020204030204" pitchFamily="34" charset="0"/>
                          <a:cs typeface="Calibri" panose="020F0502020204030204" pitchFamily="34" charset="0"/>
                        </a:rPr>
                        <a:t>13</a:t>
                      </a:r>
                      <a:r>
                        <a:rPr lang="en-GB" sz="1800" b="1" baseline="0" dirty="0">
                          <a:effectLst/>
                          <a:latin typeface="Calibri" panose="020F0502020204030204" pitchFamily="34" charset="0"/>
                          <a:cs typeface="Calibri" panose="020F0502020204030204" pitchFamily="34" charset="0"/>
                        </a:rPr>
                        <a:t> A</a:t>
                      </a:r>
                      <a:r>
                        <a:rPr lang="en-GB" sz="1800" b="1" dirty="0">
                          <a:effectLst/>
                          <a:latin typeface="Calibri" panose="020F0502020204030204" pitchFamily="34" charset="0"/>
                          <a:cs typeface="Calibri" panose="020F0502020204030204" pitchFamily="34" charset="0"/>
                        </a:rPr>
                        <a:t>ssessment scales</a:t>
                      </a:r>
                      <a:endParaRPr lang="en-GB" sz="1800" b="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rgbClr val="92D050"/>
                    </a:solidFill>
                  </a:tcPr>
                </a:tc>
                <a:extLst>
                  <a:ext uri="{0D108BD9-81ED-4DB2-BD59-A6C34878D82A}">
                    <a16:rowId xmlns:a16="http://schemas.microsoft.com/office/drawing/2014/main" val="1646335685"/>
                  </a:ext>
                </a:extLst>
              </a:tr>
              <a:tr h="542257">
                <a:tc>
                  <a:txBody>
                    <a:bodyPr/>
                    <a:lstStyle/>
                    <a:p>
                      <a:pPr>
                        <a:lnSpc>
                          <a:spcPct val="107000"/>
                        </a:lnSpc>
                        <a:spcAft>
                          <a:spcPts val="0"/>
                        </a:spcAft>
                      </a:pPr>
                      <a:r>
                        <a:rPr lang="en-GB" sz="1800" b="1" dirty="0">
                          <a:effectLst/>
                          <a:latin typeface="Calibri" panose="020F0502020204030204" pitchFamily="34" charset="0"/>
                          <a:cs typeface="Calibri" panose="020F0502020204030204" pitchFamily="34" charset="0"/>
                        </a:rPr>
                        <a:t>Personal, social &amp; emotional development</a:t>
                      </a:r>
                    </a:p>
                    <a:p>
                      <a:pPr>
                        <a:lnSpc>
                          <a:spcPct val="107000"/>
                        </a:lnSpc>
                        <a:spcAft>
                          <a:spcPts val="0"/>
                        </a:spcAft>
                      </a:pPr>
                      <a:r>
                        <a:rPr lang="en-GB" sz="1800" b="1" dirty="0">
                          <a:effectLst/>
                          <a:latin typeface="Calibri" panose="020F0502020204030204" pitchFamily="34" charset="0"/>
                          <a:cs typeface="Calibri" panose="020F0502020204030204" pitchFamily="34" charset="0"/>
                        </a:rPr>
                        <a:t> </a:t>
                      </a:r>
                      <a:endParaRPr lang="en-GB"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800" dirty="0">
                          <a:effectLst/>
                          <a:latin typeface="Calibri" panose="020F0502020204030204" pitchFamily="34" charset="0"/>
                          <a:cs typeface="Calibri" panose="020F0502020204030204" pitchFamily="34" charset="0"/>
                        </a:rPr>
                        <a:t>Disposition &amp; Attitudes</a:t>
                      </a:r>
                    </a:p>
                    <a:p>
                      <a:pPr marL="342900" lvl="0" indent="-342900">
                        <a:lnSpc>
                          <a:spcPct val="107000"/>
                        </a:lnSpc>
                        <a:spcAft>
                          <a:spcPts val="0"/>
                        </a:spcAft>
                        <a:buFont typeface="Symbol" panose="05050102010706020507" pitchFamily="18" charset="2"/>
                        <a:buChar char=""/>
                      </a:pPr>
                      <a:r>
                        <a:rPr lang="en-GB" sz="1800" dirty="0">
                          <a:effectLst/>
                          <a:latin typeface="Calibri" panose="020F0502020204030204" pitchFamily="34" charset="0"/>
                          <a:cs typeface="Calibri" panose="020F0502020204030204" pitchFamily="34" charset="0"/>
                        </a:rPr>
                        <a:t>Social Development</a:t>
                      </a:r>
                    </a:p>
                    <a:p>
                      <a:pPr marL="342900" lvl="0" indent="-342900">
                        <a:lnSpc>
                          <a:spcPct val="107000"/>
                        </a:lnSpc>
                        <a:spcAft>
                          <a:spcPts val="0"/>
                        </a:spcAft>
                        <a:buFont typeface="Symbol" panose="05050102010706020507" pitchFamily="18" charset="2"/>
                        <a:buChar char=""/>
                      </a:pPr>
                      <a:r>
                        <a:rPr lang="en-GB" sz="1800" dirty="0">
                          <a:effectLst/>
                          <a:latin typeface="Calibri" panose="020F0502020204030204" pitchFamily="34" charset="0"/>
                          <a:cs typeface="Calibri" panose="020F0502020204030204" pitchFamily="34" charset="0"/>
                        </a:rPr>
                        <a:t>Emotional Development</a:t>
                      </a:r>
                      <a:endParaRPr lang="en-GB"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1870580754"/>
                  </a:ext>
                </a:extLst>
              </a:tr>
              <a:tr h="902346">
                <a:tc>
                  <a:txBody>
                    <a:bodyPr/>
                    <a:lstStyle/>
                    <a:p>
                      <a:pPr>
                        <a:lnSpc>
                          <a:spcPct val="107000"/>
                        </a:lnSpc>
                        <a:spcAft>
                          <a:spcPts val="0"/>
                        </a:spcAft>
                      </a:pPr>
                      <a:r>
                        <a:rPr lang="en-GB" sz="1800" b="1" dirty="0">
                          <a:effectLst/>
                          <a:latin typeface="Calibri" panose="020F0502020204030204" pitchFamily="34" charset="0"/>
                          <a:cs typeface="Calibri" panose="020F0502020204030204" pitchFamily="34" charset="0"/>
                        </a:rPr>
                        <a:t>Communication, Language and Literacy </a:t>
                      </a:r>
                      <a:endParaRPr lang="en-GB"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800" dirty="0">
                          <a:effectLst/>
                          <a:latin typeface="Calibri" panose="020F0502020204030204" pitchFamily="34" charset="0"/>
                          <a:cs typeface="Calibri" panose="020F0502020204030204" pitchFamily="34" charset="0"/>
                        </a:rPr>
                        <a:t>Language for communication &amp; thinking</a:t>
                      </a:r>
                    </a:p>
                    <a:p>
                      <a:pPr marL="342900" lvl="0" indent="-342900">
                        <a:lnSpc>
                          <a:spcPct val="107000"/>
                        </a:lnSpc>
                        <a:spcAft>
                          <a:spcPts val="0"/>
                        </a:spcAft>
                        <a:buFont typeface="Symbol" panose="05050102010706020507" pitchFamily="18" charset="2"/>
                        <a:buChar char=""/>
                      </a:pPr>
                      <a:r>
                        <a:rPr lang="en-GB" sz="1800" dirty="0">
                          <a:effectLst/>
                          <a:latin typeface="Calibri" panose="020F0502020204030204" pitchFamily="34" charset="0"/>
                          <a:cs typeface="Calibri" panose="020F0502020204030204" pitchFamily="34" charset="0"/>
                        </a:rPr>
                        <a:t>Linking sounds and Letters</a:t>
                      </a:r>
                    </a:p>
                    <a:p>
                      <a:pPr marL="342900" lvl="0" indent="-342900">
                        <a:lnSpc>
                          <a:spcPct val="107000"/>
                        </a:lnSpc>
                        <a:spcAft>
                          <a:spcPts val="0"/>
                        </a:spcAft>
                        <a:buFont typeface="Symbol" panose="05050102010706020507" pitchFamily="18" charset="2"/>
                        <a:buChar char=""/>
                      </a:pPr>
                      <a:r>
                        <a:rPr lang="en-GB" sz="1800" dirty="0">
                          <a:effectLst/>
                          <a:latin typeface="Calibri" panose="020F0502020204030204" pitchFamily="34" charset="0"/>
                          <a:cs typeface="Calibri" panose="020F0502020204030204" pitchFamily="34" charset="0"/>
                        </a:rPr>
                        <a:t>Reading</a:t>
                      </a:r>
                    </a:p>
                    <a:p>
                      <a:pPr marL="342900" lvl="0" indent="-342900">
                        <a:lnSpc>
                          <a:spcPct val="107000"/>
                        </a:lnSpc>
                        <a:spcAft>
                          <a:spcPts val="0"/>
                        </a:spcAft>
                        <a:buFont typeface="Symbol" panose="05050102010706020507" pitchFamily="18" charset="2"/>
                        <a:buChar char=""/>
                      </a:pPr>
                      <a:r>
                        <a:rPr lang="en-GB" sz="1800" dirty="0">
                          <a:effectLst/>
                          <a:latin typeface="Calibri" panose="020F0502020204030204" pitchFamily="34" charset="0"/>
                          <a:cs typeface="Calibri" panose="020F0502020204030204" pitchFamily="34" charset="0"/>
                        </a:rPr>
                        <a:t>Writing</a:t>
                      </a:r>
                      <a:endParaRPr lang="en-GB"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613151561"/>
                  </a:ext>
                </a:extLst>
              </a:tr>
              <a:tr h="542257">
                <a:tc>
                  <a:txBody>
                    <a:bodyPr/>
                    <a:lstStyle/>
                    <a:p>
                      <a:pPr>
                        <a:lnSpc>
                          <a:spcPct val="107000"/>
                        </a:lnSpc>
                        <a:spcAft>
                          <a:spcPts val="0"/>
                        </a:spcAft>
                      </a:pPr>
                      <a:r>
                        <a:rPr lang="en-GB" sz="1800" b="1" dirty="0">
                          <a:effectLst/>
                          <a:latin typeface="Calibri" panose="020F0502020204030204" pitchFamily="34" charset="0"/>
                          <a:cs typeface="Calibri" panose="020F0502020204030204" pitchFamily="34" charset="0"/>
                        </a:rPr>
                        <a:t>Mathematical development </a:t>
                      </a:r>
                      <a:endParaRPr lang="en-GB"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800" dirty="0">
                          <a:effectLst/>
                          <a:latin typeface="Calibri" panose="020F0502020204030204" pitchFamily="34" charset="0"/>
                          <a:cs typeface="Calibri" panose="020F0502020204030204" pitchFamily="34" charset="0"/>
                        </a:rPr>
                        <a:t>Numbers as Labels &amp; for Counting</a:t>
                      </a:r>
                    </a:p>
                    <a:p>
                      <a:pPr marL="342900" lvl="0" indent="-342900">
                        <a:lnSpc>
                          <a:spcPct val="107000"/>
                        </a:lnSpc>
                        <a:spcAft>
                          <a:spcPts val="0"/>
                        </a:spcAft>
                        <a:buFont typeface="Symbol" panose="05050102010706020507" pitchFamily="18" charset="2"/>
                        <a:buChar char=""/>
                      </a:pPr>
                      <a:r>
                        <a:rPr lang="en-GB" sz="1800" dirty="0">
                          <a:effectLst/>
                          <a:latin typeface="Calibri" panose="020F0502020204030204" pitchFamily="34" charset="0"/>
                          <a:cs typeface="Calibri" panose="020F0502020204030204" pitchFamily="34" charset="0"/>
                        </a:rPr>
                        <a:t>Calculating</a:t>
                      </a:r>
                    </a:p>
                    <a:p>
                      <a:pPr marL="342900" lvl="0" indent="-342900">
                        <a:lnSpc>
                          <a:spcPct val="107000"/>
                        </a:lnSpc>
                        <a:spcAft>
                          <a:spcPts val="0"/>
                        </a:spcAft>
                        <a:buFont typeface="Symbol" panose="05050102010706020507" pitchFamily="18" charset="2"/>
                        <a:buChar char=""/>
                      </a:pPr>
                      <a:r>
                        <a:rPr lang="en-GB" sz="1800" dirty="0">
                          <a:effectLst/>
                          <a:latin typeface="Calibri" panose="020F0502020204030204" pitchFamily="34" charset="0"/>
                          <a:cs typeface="Calibri" panose="020F0502020204030204" pitchFamily="34" charset="0"/>
                        </a:rPr>
                        <a:t>Space, Shape &amp; Measures</a:t>
                      </a:r>
                      <a:endParaRPr lang="en-GB"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93785485"/>
                  </a:ext>
                </a:extLst>
              </a:tr>
              <a:tr h="355440">
                <a:tc>
                  <a:txBody>
                    <a:bodyPr/>
                    <a:lstStyle/>
                    <a:p>
                      <a:pPr>
                        <a:lnSpc>
                          <a:spcPct val="107000"/>
                        </a:lnSpc>
                        <a:spcAft>
                          <a:spcPts val="0"/>
                        </a:spcAft>
                      </a:pPr>
                      <a:r>
                        <a:rPr lang="en-GB" sz="1800" b="1" dirty="0">
                          <a:effectLst/>
                          <a:latin typeface="Calibri" panose="020F0502020204030204" pitchFamily="34" charset="0"/>
                          <a:cs typeface="Calibri" panose="020F0502020204030204" pitchFamily="34" charset="0"/>
                        </a:rPr>
                        <a:t>Knowledge &amp; Understanding of the World</a:t>
                      </a:r>
                      <a:endParaRPr lang="en-GB"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285750" indent="-285750">
                        <a:lnSpc>
                          <a:spcPct val="107000"/>
                        </a:lnSpc>
                        <a:spcAft>
                          <a:spcPts val="0"/>
                        </a:spcAft>
                        <a:buFont typeface="Arial" panose="020B0604020202020204" pitchFamily="34" charset="0"/>
                        <a:buChar char="•"/>
                      </a:pPr>
                      <a:r>
                        <a:rPr lang="en-GB" sz="1800" dirty="0">
                          <a:effectLst/>
                          <a:latin typeface="Calibri" panose="020F0502020204030204" pitchFamily="34" charset="0"/>
                          <a:cs typeface="Calibri" panose="020F0502020204030204" pitchFamily="34" charset="0"/>
                        </a:rPr>
                        <a:t>Knowledge</a:t>
                      </a:r>
                      <a:r>
                        <a:rPr lang="en-GB" sz="1800" baseline="0" dirty="0">
                          <a:effectLst/>
                          <a:latin typeface="Calibri" panose="020F0502020204030204" pitchFamily="34" charset="0"/>
                          <a:cs typeface="Calibri" panose="020F0502020204030204" pitchFamily="34" charset="0"/>
                        </a:rPr>
                        <a:t> &amp; Understanding of the world</a:t>
                      </a:r>
                      <a:endParaRPr lang="en-GB" sz="1800" dirty="0">
                        <a:effectLst/>
                        <a:latin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1903535793"/>
                  </a:ext>
                </a:extLst>
              </a:tr>
              <a:tr h="180753">
                <a:tc>
                  <a:txBody>
                    <a:bodyPr/>
                    <a:lstStyle/>
                    <a:p>
                      <a:pPr>
                        <a:lnSpc>
                          <a:spcPct val="107000"/>
                        </a:lnSpc>
                        <a:spcAft>
                          <a:spcPts val="0"/>
                        </a:spcAft>
                      </a:pPr>
                      <a:r>
                        <a:rPr lang="en-GB" sz="1800" b="1" dirty="0">
                          <a:effectLst/>
                          <a:latin typeface="Calibri" panose="020F0502020204030204" pitchFamily="34" charset="0"/>
                          <a:cs typeface="Calibri" panose="020F0502020204030204" pitchFamily="34" charset="0"/>
                        </a:rPr>
                        <a:t>Physical Development</a:t>
                      </a:r>
                      <a:endParaRPr lang="en-GB"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285750" indent="-285750">
                        <a:lnSpc>
                          <a:spcPct val="107000"/>
                        </a:lnSpc>
                        <a:spcAft>
                          <a:spcPts val="0"/>
                        </a:spcAft>
                        <a:buFont typeface="Arial" panose="020B0604020202020204" pitchFamily="34" charset="0"/>
                        <a:buChar char="•"/>
                      </a:pPr>
                      <a:r>
                        <a:rPr lang="en-GB" sz="1800" dirty="0">
                          <a:effectLst/>
                          <a:latin typeface="Calibri" panose="020F0502020204030204" pitchFamily="34" charset="0"/>
                          <a:cs typeface="Calibri" panose="020F0502020204030204" pitchFamily="34" charset="0"/>
                        </a:rPr>
                        <a:t>Physical Development</a:t>
                      </a:r>
                      <a:endParaRPr lang="en-GB"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690012546"/>
                  </a:ext>
                </a:extLst>
              </a:tr>
              <a:tr h="180753">
                <a:tc>
                  <a:txBody>
                    <a:bodyPr/>
                    <a:lstStyle/>
                    <a:p>
                      <a:pPr>
                        <a:lnSpc>
                          <a:spcPct val="107000"/>
                        </a:lnSpc>
                        <a:spcAft>
                          <a:spcPts val="0"/>
                        </a:spcAft>
                      </a:pPr>
                      <a:r>
                        <a:rPr lang="en-GB" sz="1800" b="1" dirty="0">
                          <a:effectLst/>
                          <a:latin typeface="Calibri" panose="020F0502020204030204" pitchFamily="34" charset="0"/>
                          <a:cs typeface="Calibri" panose="020F0502020204030204" pitchFamily="34" charset="0"/>
                        </a:rPr>
                        <a:t>Creative Development</a:t>
                      </a:r>
                      <a:endParaRPr lang="en-GB"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285750" indent="-285750">
                        <a:lnSpc>
                          <a:spcPct val="107000"/>
                        </a:lnSpc>
                        <a:spcAft>
                          <a:spcPts val="0"/>
                        </a:spcAft>
                        <a:buFont typeface="Arial" panose="020B0604020202020204" pitchFamily="34" charset="0"/>
                        <a:buChar char="•"/>
                      </a:pPr>
                      <a:r>
                        <a:rPr lang="en-GB" sz="1800" dirty="0">
                          <a:effectLst/>
                          <a:latin typeface="Calibri" panose="020F0502020204030204" pitchFamily="34" charset="0"/>
                          <a:cs typeface="Calibri" panose="020F0502020204030204" pitchFamily="34" charset="0"/>
                        </a:rPr>
                        <a:t>Creative Development</a:t>
                      </a:r>
                      <a:endParaRPr lang="en-GB"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3607647247"/>
                  </a:ext>
                </a:extLst>
              </a:tr>
            </a:tbl>
          </a:graphicData>
        </a:graphic>
      </p:graphicFrame>
    </p:spTree>
    <p:extLst>
      <p:ext uri="{BB962C8B-B14F-4D97-AF65-F5344CB8AC3E}">
        <p14:creationId xmlns:p14="http://schemas.microsoft.com/office/powerpoint/2010/main" val="3038769886"/>
      </p:ext>
    </p:extLst>
  </p:cSld>
  <p:clrMapOvr>
    <a:masterClrMapping/>
  </p:clrMapOvr>
</p:sld>
</file>

<file path=ppt/theme/theme1.xml><?xml version="1.0" encoding="utf-8"?>
<a:theme xmlns:a="http://schemas.openxmlformats.org/drawingml/2006/main" name="Office Theme">
  <a:themeElements>
    <a:clrScheme name="LUBS Smaller Colours">
      <a:dk1>
        <a:srgbClr val="000000"/>
      </a:dk1>
      <a:lt1>
        <a:srgbClr val="FFFFFF"/>
      </a:lt1>
      <a:dk2>
        <a:srgbClr val="005C88"/>
      </a:dk2>
      <a:lt2>
        <a:srgbClr val="FFFFFF"/>
      </a:lt2>
      <a:accent1>
        <a:srgbClr val="F39100"/>
      </a:accent1>
      <a:accent2>
        <a:srgbClr val="7AB51D"/>
      </a:accent2>
      <a:accent3>
        <a:srgbClr val="E41270"/>
      </a:accent3>
      <a:accent4>
        <a:srgbClr val="8E0E46"/>
      </a:accent4>
      <a:accent5>
        <a:srgbClr val="93117E"/>
      </a:accent5>
      <a:accent6>
        <a:srgbClr val="0095D8"/>
      </a:accent6>
      <a:hlink>
        <a:srgbClr val="005C88"/>
      </a:hlink>
      <a:folHlink>
        <a:srgbClr val="0095D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5270D842B4F62419B4F91596E366AEC" ma:contentTypeVersion="13" ma:contentTypeDescription="Create a new document." ma:contentTypeScope="" ma:versionID="7a9417b56f7e65bff2d3697fa01b131a">
  <xsd:schema xmlns:xsd="http://www.w3.org/2001/XMLSchema" xmlns:xs="http://www.w3.org/2001/XMLSchema" xmlns:p="http://schemas.microsoft.com/office/2006/metadata/properties" xmlns:ns3="61f28b8e-ae2a-4a15-9efe-088a2f028977" xmlns:ns4="2765fcc1-74c3-4ac4-8eaf-88f827bdae5f" targetNamespace="http://schemas.microsoft.com/office/2006/metadata/properties" ma:root="true" ma:fieldsID="b443b2d12314f930cc3bbb751302be9d" ns3:_="" ns4:_="">
    <xsd:import namespace="61f28b8e-ae2a-4a15-9efe-088a2f028977"/>
    <xsd:import namespace="2765fcc1-74c3-4ac4-8eaf-88f827bdae5f"/>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LengthInSecond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f28b8e-ae2a-4a15-9efe-088a2f02897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765fcc1-74c3-4ac4-8eaf-88f827bdae5f"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1D29716-EFB9-4C2F-A901-974284C3584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f28b8e-ae2a-4a15-9efe-088a2f028977"/>
    <ds:schemaRef ds:uri="2765fcc1-74c3-4ac4-8eaf-88f827bdae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3E3C713-0FD9-49DE-AFAE-7CDC58B46CD0}">
  <ds:schemaRefs>
    <ds:schemaRef ds:uri="http://schemas.microsoft.com/sharepoint/v3/contenttype/forms"/>
  </ds:schemaRefs>
</ds:datastoreItem>
</file>

<file path=customXml/itemProps3.xml><?xml version="1.0" encoding="utf-8"?>
<ds:datastoreItem xmlns:ds="http://schemas.openxmlformats.org/officeDocument/2006/customXml" ds:itemID="{270D6CAE-B693-43D3-A08E-3F17253AD45F}">
  <ds:schemaRefs>
    <ds:schemaRef ds:uri="http://purl.org/dc/terms/"/>
    <ds:schemaRef ds:uri="2765fcc1-74c3-4ac4-8eaf-88f827bdae5f"/>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61f28b8e-ae2a-4a15-9efe-088a2f028977"/>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10908</TotalTime>
  <Words>1476</Words>
  <Application>Microsoft Office PowerPoint</Application>
  <PresentationFormat>On-screen Show (4:3)</PresentationFormat>
  <Paragraphs>183</Paragraphs>
  <Slides>19</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FreightSans Pro Book</vt:lpstr>
      <vt:lpstr>Symbol</vt:lpstr>
      <vt:lpstr>Wingdings</vt:lpstr>
      <vt:lpstr>Office Theme</vt:lpstr>
      <vt:lpstr>Fathers’ engagement in low-income households and the effects on children’s attainment at primary school   Helen Norman &amp; Rose Smith Centre for Employment Relations, Innovation and Change (CERIC)   British Sociological Association Conference: Sociological Voices in Public Discourse 12-14 April 2023</vt:lpstr>
      <vt:lpstr>Presentation Outline</vt:lpstr>
      <vt:lpstr>Background</vt:lpstr>
      <vt:lpstr>Why is this important?</vt:lpstr>
      <vt:lpstr>Research Questions </vt:lpstr>
      <vt:lpstr>PowerPoint Presentation</vt:lpstr>
      <vt:lpstr>Data</vt:lpstr>
      <vt:lpstr>Measuring Father and mother childcare involvement</vt:lpstr>
      <vt:lpstr>Measuring ‘Attainment’: EY Foundation Stage Profile (FSP) (age 5)</vt:lpstr>
      <vt:lpstr>RQ1 Does father involvement increase primary school attainment?</vt:lpstr>
      <vt:lpstr>Extending the analysis – the effect of poverty</vt:lpstr>
      <vt:lpstr>Level of (i) fathers and (ii) mothers’ involvement by poverty status (%)</vt:lpstr>
      <vt:lpstr>Results: The effect of father involvement (FINV), mother involvement (MINV) and poverty status on attainment</vt:lpstr>
      <vt:lpstr>Results: The moderating effect of father &amp; mother involvement (FINV/MINV) on attainment</vt:lpstr>
      <vt:lpstr>Summary</vt:lpstr>
      <vt:lpstr>Concluding remarks</vt:lpstr>
      <vt:lpstr>Reference –  Data for the linked MCS-NPD</vt:lpstr>
      <vt:lpstr>Thank you! </vt:lpstr>
      <vt:lpstr>APPENDIX: Why might fathers have a unique effect?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Wilson</dc:creator>
  <cp:lastModifiedBy>Helen Norman</cp:lastModifiedBy>
  <cp:revision>741</cp:revision>
  <dcterms:created xsi:type="dcterms:W3CDTF">2017-11-14T11:10:02Z</dcterms:created>
  <dcterms:modified xsi:type="dcterms:W3CDTF">2024-03-05T12:55:21Z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0x01010055270D842B4F62419B4F91596E366AEC</vt:lpwstr>
  </property>
</Properties>
</file>